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3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1" r:id="rId11"/>
    <p:sldId id="302" r:id="rId12"/>
    <p:sldId id="30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8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857439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BF802D5-F096-1145-B3EE-7E09789C725F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634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3200">
                <a:ea typeface="ＭＳ Ｐゴシック" charset="0"/>
                <a:cs typeface="ＭＳ Ｐゴシック" charset="0"/>
              </a:rPr>
              <a:t>Sixth formers might want to think about the distribution</a:t>
            </a:r>
          </a:p>
          <a:p>
            <a:pPr eaLnBrk="1" hangingPunct="1"/>
            <a:r>
              <a:rPr lang="en-US" sz="3200">
                <a:ea typeface="ＭＳ Ｐゴシック" charset="0"/>
                <a:cs typeface="ＭＳ Ｐゴシック" charset="0"/>
              </a:rPr>
              <a:t>Another thing best done on the flip chart?</a:t>
            </a:r>
          </a:p>
        </p:txBody>
      </p:sp>
    </p:spTree>
    <p:extLst>
      <p:ext uri="{BB962C8B-B14F-4D97-AF65-F5344CB8AC3E}">
        <p14:creationId xmlns="" xmlns:p14="http://schemas.microsoft.com/office/powerpoint/2010/main" val="104011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BF802D5-F096-1145-B3EE-7E09789C725F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634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z="3200">
                <a:ea typeface="ＭＳ Ｐゴシック" charset="0"/>
                <a:cs typeface="ＭＳ Ｐゴシック" charset="0"/>
              </a:rPr>
              <a:t>Sixth formers might want to think about the distribution</a:t>
            </a:r>
          </a:p>
          <a:p>
            <a:pPr eaLnBrk="1" hangingPunct="1"/>
            <a:r>
              <a:rPr lang="en-US" sz="3200">
                <a:ea typeface="ＭＳ Ｐゴシック" charset="0"/>
                <a:cs typeface="ＭＳ Ｐゴシック" charset="0"/>
              </a:rPr>
              <a:t>Another thing best done on the flip chart?</a:t>
            </a:r>
          </a:p>
        </p:txBody>
      </p:sp>
    </p:spTree>
    <p:extLst>
      <p:ext uri="{BB962C8B-B14F-4D97-AF65-F5344CB8AC3E}">
        <p14:creationId xmlns="" xmlns:p14="http://schemas.microsoft.com/office/powerpoint/2010/main" val="3849270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1374090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429881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This for 5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Report back</a:t>
            </a:r>
          </a:p>
        </p:txBody>
      </p:sp>
    </p:spTree>
    <p:extLst>
      <p:ext uri="{BB962C8B-B14F-4D97-AF65-F5344CB8AC3E}">
        <p14:creationId xmlns="" xmlns:p14="http://schemas.microsoft.com/office/powerpoint/2010/main" val="228608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err="1" smtClean="0">
                <a:solidFill>
                  <a:schemeClr val="tx2"/>
                </a:solidFill>
                <a:latin typeface="Helvetica Neue Light"/>
                <a:cs typeface="Helvetica Neue Light"/>
              </a:rPr>
              <a:t>Analysing</a:t>
            </a:r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 Networks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514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4038600" y="152400"/>
            <a:ext cx="4114800" cy="11430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/>
              <a:t>Cliques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057401" y="1371601"/>
            <a:ext cx="83819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/>
              <a:t>A </a:t>
            </a:r>
            <a:r>
              <a:rPr lang="en-US" sz="2800" b="1" dirty="0">
                <a:solidFill>
                  <a:srgbClr val="FF0000"/>
                </a:solidFill>
              </a:rPr>
              <a:t>clique </a:t>
            </a:r>
            <a:r>
              <a:rPr lang="en-US" sz="2800" dirty="0"/>
              <a:t>in a network is a set of points in which every pair of points is connected.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214446" y="2504183"/>
            <a:ext cx="487215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30000"/>
              </a:spcBef>
            </a:pPr>
            <a:r>
              <a:rPr lang="en-US" sz="2800" dirty="0"/>
              <a:t>E.g. a group of friends who all name each other.</a:t>
            </a:r>
          </a:p>
        </p:txBody>
      </p:sp>
      <p:sp>
        <p:nvSpPr>
          <p:cNvPr id="26659" name="Oval 35"/>
          <p:cNvSpPr>
            <a:spLocks noChangeArrowheads="1"/>
          </p:cNvSpPr>
          <p:nvPr/>
        </p:nvSpPr>
        <p:spPr bwMode="auto">
          <a:xfrm rot="21415248">
            <a:off x="6410187" y="3272221"/>
            <a:ext cx="3280055" cy="2447160"/>
          </a:xfrm>
          <a:prstGeom prst="ellipse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 b="1"/>
          </a:p>
        </p:txBody>
      </p:sp>
      <p:grpSp>
        <p:nvGrpSpPr>
          <p:cNvPr id="109" name="Group 108"/>
          <p:cNvGrpSpPr/>
          <p:nvPr/>
        </p:nvGrpSpPr>
        <p:grpSpPr>
          <a:xfrm>
            <a:off x="2057401" y="2514600"/>
            <a:ext cx="8464799" cy="3359400"/>
            <a:chOff x="533400" y="2514600"/>
            <a:chExt cx="8464799" cy="3359400"/>
          </a:xfrm>
        </p:grpSpPr>
        <p:sp>
          <p:nvSpPr>
            <p:cNvPr id="26629" name="Oval 5"/>
            <p:cNvSpPr>
              <a:spLocks noChangeAspect="1" noChangeArrowheads="1"/>
            </p:cNvSpPr>
            <p:nvPr/>
          </p:nvSpPr>
          <p:spPr bwMode="auto">
            <a:xfrm>
              <a:off x="8458199" y="47244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12</a:t>
              </a:r>
            </a:p>
          </p:txBody>
        </p:sp>
        <p:sp>
          <p:nvSpPr>
            <p:cNvPr id="26630" name="Oval 6"/>
            <p:cNvSpPr>
              <a:spLocks noChangeAspect="1" noChangeArrowheads="1"/>
            </p:cNvSpPr>
            <p:nvPr/>
          </p:nvSpPr>
          <p:spPr bwMode="auto">
            <a:xfrm>
              <a:off x="5334000" y="48006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10</a:t>
              </a:r>
            </a:p>
          </p:txBody>
        </p:sp>
        <p:sp>
          <p:nvSpPr>
            <p:cNvPr id="26631" name="Oval 7"/>
            <p:cNvSpPr>
              <a:spLocks noChangeAspect="1" noChangeArrowheads="1"/>
            </p:cNvSpPr>
            <p:nvPr/>
          </p:nvSpPr>
          <p:spPr bwMode="auto">
            <a:xfrm>
              <a:off x="533400" y="53340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1</a:t>
              </a:r>
            </a:p>
          </p:txBody>
        </p:sp>
        <p:sp>
          <p:nvSpPr>
            <p:cNvPr id="26632" name="Oval 8"/>
            <p:cNvSpPr>
              <a:spLocks noChangeAspect="1" noChangeArrowheads="1"/>
            </p:cNvSpPr>
            <p:nvPr/>
          </p:nvSpPr>
          <p:spPr bwMode="auto">
            <a:xfrm>
              <a:off x="6477000" y="25146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6</a:t>
              </a:r>
            </a:p>
          </p:txBody>
        </p:sp>
        <p:sp>
          <p:nvSpPr>
            <p:cNvPr id="26633" name="Oval 9"/>
            <p:cNvSpPr>
              <a:spLocks noChangeAspect="1" noChangeArrowheads="1"/>
            </p:cNvSpPr>
            <p:nvPr/>
          </p:nvSpPr>
          <p:spPr bwMode="auto">
            <a:xfrm>
              <a:off x="2667000" y="38862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4</a:t>
              </a:r>
            </a:p>
          </p:txBody>
        </p:sp>
        <p:sp>
          <p:nvSpPr>
            <p:cNvPr id="26634" name="Oval 10"/>
            <p:cNvSpPr>
              <a:spLocks noChangeAspect="1" noChangeArrowheads="1"/>
            </p:cNvSpPr>
            <p:nvPr/>
          </p:nvSpPr>
          <p:spPr bwMode="auto">
            <a:xfrm>
              <a:off x="5334000" y="36576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7</a:t>
              </a:r>
            </a:p>
          </p:txBody>
        </p:sp>
        <p:sp>
          <p:nvSpPr>
            <p:cNvPr id="26635" name="Oval 11"/>
            <p:cNvSpPr>
              <a:spLocks noChangeAspect="1" noChangeArrowheads="1"/>
            </p:cNvSpPr>
            <p:nvPr/>
          </p:nvSpPr>
          <p:spPr bwMode="auto">
            <a:xfrm>
              <a:off x="1295400" y="44958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2</a:t>
              </a:r>
            </a:p>
          </p:txBody>
        </p:sp>
        <p:sp>
          <p:nvSpPr>
            <p:cNvPr id="26636" name="Oval 12"/>
            <p:cNvSpPr>
              <a:spLocks noChangeAspect="1" noChangeArrowheads="1"/>
            </p:cNvSpPr>
            <p:nvPr/>
          </p:nvSpPr>
          <p:spPr bwMode="auto">
            <a:xfrm>
              <a:off x="3886200" y="50292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11</a:t>
              </a:r>
            </a:p>
          </p:txBody>
        </p:sp>
        <p:sp>
          <p:nvSpPr>
            <p:cNvPr id="26637" name="Oval 13"/>
            <p:cNvSpPr>
              <a:spLocks noChangeAspect="1" noChangeArrowheads="1"/>
            </p:cNvSpPr>
            <p:nvPr/>
          </p:nvSpPr>
          <p:spPr bwMode="auto">
            <a:xfrm>
              <a:off x="4038600" y="35052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5</a:t>
              </a:r>
            </a:p>
          </p:txBody>
        </p:sp>
        <p:sp>
          <p:nvSpPr>
            <p:cNvPr id="26638" name="Oval 14"/>
            <p:cNvSpPr>
              <a:spLocks noChangeAspect="1" noChangeArrowheads="1"/>
            </p:cNvSpPr>
            <p:nvPr/>
          </p:nvSpPr>
          <p:spPr bwMode="auto">
            <a:xfrm>
              <a:off x="2362200" y="52578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3</a:t>
              </a:r>
            </a:p>
          </p:txBody>
        </p:sp>
        <p:sp>
          <p:nvSpPr>
            <p:cNvPr id="26639" name="Oval 15"/>
            <p:cNvSpPr>
              <a:spLocks noChangeAspect="1" noChangeArrowheads="1"/>
            </p:cNvSpPr>
            <p:nvPr/>
          </p:nvSpPr>
          <p:spPr bwMode="auto">
            <a:xfrm>
              <a:off x="7232400" y="36510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8</a:t>
              </a:r>
            </a:p>
          </p:txBody>
        </p:sp>
        <p:sp>
          <p:nvSpPr>
            <p:cNvPr id="26640" name="Oval 16"/>
            <p:cNvSpPr>
              <a:spLocks noChangeAspect="1" noChangeArrowheads="1"/>
            </p:cNvSpPr>
            <p:nvPr/>
          </p:nvSpPr>
          <p:spPr bwMode="auto">
            <a:xfrm>
              <a:off x="6858000" y="4794000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sz="2200" b="1"/>
                <a:t>9</a:t>
              </a:r>
            </a:p>
          </p:txBody>
        </p:sp>
        <p:cxnSp>
          <p:nvCxnSpPr>
            <p:cNvPr id="26641" name="AutoShape 17"/>
            <p:cNvCxnSpPr>
              <a:cxnSpLocks noChangeShapeType="1"/>
              <a:stCxn id="26634" idx="4"/>
              <a:endCxn id="26630" idx="0"/>
            </p:cNvCxnSpPr>
            <p:nvPr/>
          </p:nvCxnSpPr>
          <p:spPr bwMode="auto">
            <a:xfrm rot="5400000">
              <a:off x="5302500" y="4499100"/>
              <a:ext cx="603000" cy="1588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2" name="AutoShape 18"/>
            <p:cNvCxnSpPr>
              <a:cxnSpLocks noChangeShapeType="1"/>
              <a:stCxn id="26630" idx="7"/>
              <a:endCxn id="26632" idx="4"/>
            </p:cNvCxnSpPr>
            <p:nvPr/>
          </p:nvCxnSpPr>
          <p:spPr bwMode="auto">
            <a:xfrm rot="5400000" flipH="1" flipV="1">
              <a:off x="5358419" y="3491101"/>
              <a:ext cx="1825081" cy="952081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3" name="AutoShape 19"/>
            <p:cNvCxnSpPr>
              <a:cxnSpLocks noChangeShapeType="1"/>
              <a:stCxn id="26634" idx="6"/>
              <a:endCxn id="26639" idx="2"/>
            </p:cNvCxnSpPr>
            <p:nvPr/>
          </p:nvCxnSpPr>
          <p:spPr bwMode="auto">
            <a:xfrm flipV="1">
              <a:off x="5874000" y="3921000"/>
              <a:ext cx="1358400" cy="66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4" name="AutoShape 20"/>
            <p:cNvCxnSpPr>
              <a:cxnSpLocks noChangeShapeType="1"/>
              <a:stCxn id="26630" idx="7"/>
              <a:endCxn id="26639" idx="2"/>
            </p:cNvCxnSpPr>
            <p:nvPr/>
          </p:nvCxnSpPr>
          <p:spPr bwMode="auto">
            <a:xfrm rot="5400000" flipH="1" flipV="1">
              <a:off x="6034319" y="3681601"/>
              <a:ext cx="958681" cy="1437481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5" name="AutoShape 21"/>
            <p:cNvCxnSpPr>
              <a:cxnSpLocks noChangeShapeType="1"/>
              <a:stCxn id="26634" idx="7"/>
              <a:endCxn id="26632" idx="3"/>
            </p:cNvCxnSpPr>
            <p:nvPr/>
          </p:nvCxnSpPr>
          <p:spPr bwMode="auto">
            <a:xfrm rot="5400000" flipH="1" flipV="1">
              <a:off x="5794919" y="2975519"/>
              <a:ext cx="761162" cy="7611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6" name="AutoShape 22"/>
            <p:cNvCxnSpPr>
              <a:cxnSpLocks noChangeShapeType="1"/>
              <a:stCxn id="26632" idx="4"/>
              <a:endCxn id="26640" idx="0"/>
            </p:cNvCxnSpPr>
            <p:nvPr/>
          </p:nvCxnSpPr>
          <p:spPr bwMode="auto">
            <a:xfrm rot="16200000" flipH="1">
              <a:off x="6067800" y="3733800"/>
              <a:ext cx="1739400" cy="3810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7" name="AutoShape 23"/>
            <p:cNvCxnSpPr>
              <a:cxnSpLocks noChangeShapeType="1"/>
              <a:stCxn id="26634" idx="2"/>
              <a:endCxn id="26637" idx="6"/>
            </p:cNvCxnSpPr>
            <p:nvPr/>
          </p:nvCxnSpPr>
          <p:spPr bwMode="auto">
            <a:xfrm rot="10800000">
              <a:off x="4578600" y="3775200"/>
              <a:ext cx="755400" cy="1524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8" name="AutoShape 24"/>
            <p:cNvCxnSpPr>
              <a:cxnSpLocks noChangeShapeType="1"/>
              <a:stCxn id="26636" idx="6"/>
              <a:endCxn id="26630" idx="2"/>
            </p:cNvCxnSpPr>
            <p:nvPr/>
          </p:nvCxnSpPr>
          <p:spPr bwMode="auto">
            <a:xfrm flipV="1">
              <a:off x="4426200" y="5070600"/>
              <a:ext cx="907800" cy="2286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49" name="AutoShape 25"/>
            <p:cNvCxnSpPr>
              <a:cxnSpLocks noChangeShapeType="1"/>
              <a:stCxn id="26639" idx="5"/>
              <a:endCxn id="26629" idx="1"/>
            </p:cNvCxnSpPr>
            <p:nvPr/>
          </p:nvCxnSpPr>
          <p:spPr bwMode="auto">
            <a:xfrm rot="16200000" flipH="1">
              <a:off x="7769518" y="4035719"/>
              <a:ext cx="691562" cy="843961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0" name="AutoShape 26"/>
            <p:cNvCxnSpPr>
              <a:cxnSpLocks noChangeShapeType="1"/>
              <a:stCxn id="26639" idx="3"/>
              <a:endCxn id="26640" idx="0"/>
            </p:cNvCxnSpPr>
            <p:nvPr/>
          </p:nvCxnSpPr>
          <p:spPr bwMode="auto">
            <a:xfrm rot="5400000">
              <a:off x="6878701" y="4361219"/>
              <a:ext cx="682081" cy="183481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1" name="AutoShape 27"/>
            <p:cNvCxnSpPr>
              <a:cxnSpLocks noChangeShapeType="1"/>
              <a:stCxn id="26634" idx="5"/>
              <a:endCxn id="26640" idx="1"/>
            </p:cNvCxnSpPr>
            <p:nvPr/>
          </p:nvCxnSpPr>
          <p:spPr bwMode="auto">
            <a:xfrm rot="16200000" flipH="1">
              <a:off x="5988719" y="3924719"/>
              <a:ext cx="754562" cy="11421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2" name="AutoShape 28"/>
            <p:cNvCxnSpPr>
              <a:cxnSpLocks noChangeShapeType="1"/>
              <a:stCxn id="26635" idx="3"/>
              <a:endCxn id="26631" idx="7"/>
            </p:cNvCxnSpPr>
            <p:nvPr/>
          </p:nvCxnSpPr>
          <p:spPr bwMode="auto">
            <a:xfrm rot="5400000">
              <a:off x="956219" y="4994819"/>
              <a:ext cx="456362" cy="3801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3" name="AutoShape 29"/>
            <p:cNvCxnSpPr>
              <a:cxnSpLocks noChangeShapeType="1"/>
              <a:stCxn id="26633" idx="3"/>
              <a:endCxn id="26635" idx="7"/>
            </p:cNvCxnSpPr>
            <p:nvPr/>
          </p:nvCxnSpPr>
          <p:spPr bwMode="auto">
            <a:xfrm rot="5400000">
              <a:off x="2137319" y="3966119"/>
              <a:ext cx="227762" cy="9897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4" name="AutoShape 30"/>
            <p:cNvCxnSpPr>
              <a:cxnSpLocks noChangeShapeType="1"/>
              <a:stCxn id="26638" idx="1"/>
              <a:endCxn id="26635" idx="5"/>
            </p:cNvCxnSpPr>
            <p:nvPr/>
          </p:nvCxnSpPr>
          <p:spPr bwMode="auto">
            <a:xfrm rot="16200000" flipV="1">
              <a:off x="1908719" y="4804319"/>
              <a:ext cx="380162" cy="6849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5" name="AutoShape 31"/>
            <p:cNvCxnSpPr>
              <a:cxnSpLocks noChangeShapeType="1"/>
              <a:stCxn id="26633" idx="4"/>
              <a:endCxn id="26638" idx="0"/>
            </p:cNvCxnSpPr>
            <p:nvPr/>
          </p:nvCxnSpPr>
          <p:spPr bwMode="auto">
            <a:xfrm rot="5400000">
              <a:off x="2368800" y="4689600"/>
              <a:ext cx="831600" cy="3048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6" name="AutoShape 32"/>
            <p:cNvCxnSpPr>
              <a:cxnSpLocks noChangeShapeType="1"/>
              <a:stCxn id="26640" idx="6"/>
              <a:endCxn id="26629" idx="2"/>
            </p:cNvCxnSpPr>
            <p:nvPr/>
          </p:nvCxnSpPr>
          <p:spPr bwMode="auto">
            <a:xfrm flipV="1">
              <a:off x="7398000" y="4994400"/>
              <a:ext cx="1060199" cy="696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7" name="AutoShape 33"/>
            <p:cNvCxnSpPr>
              <a:cxnSpLocks noChangeShapeType="1"/>
              <a:stCxn id="26637" idx="2"/>
              <a:endCxn id="26633" idx="6"/>
            </p:cNvCxnSpPr>
            <p:nvPr/>
          </p:nvCxnSpPr>
          <p:spPr bwMode="auto">
            <a:xfrm rot="10800000" flipV="1">
              <a:off x="3207000" y="3775200"/>
              <a:ext cx="831600" cy="3810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58" name="AutoShape 34"/>
            <p:cNvCxnSpPr>
              <a:cxnSpLocks noChangeShapeType="1"/>
              <a:stCxn id="26636" idx="1"/>
              <a:endCxn id="26633" idx="5"/>
            </p:cNvCxnSpPr>
            <p:nvPr/>
          </p:nvCxnSpPr>
          <p:spPr bwMode="auto">
            <a:xfrm rot="16200000" flipV="1">
              <a:off x="3166019" y="4309019"/>
              <a:ext cx="761162" cy="83736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60" name="AutoShape 36"/>
            <p:cNvCxnSpPr>
              <a:cxnSpLocks noChangeShapeType="1"/>
              <a:stCxn id="26640" idx="2"/>
              <a:endCxn id="26630" idx="6"/>
            </p:cNvCxnSpPr>
            <p:nvPr/>
          </p:nvCxnSpPr>
          <p:spPr bwMode="auto">
            <a:xfrm rot="10800000" flipV="1">
              <a:off x="5874000" y="5064000"/>
              <a:ext cx="984000" cy="660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88091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4114800" y="152400"/>
            <a:ext cx="4038600" cy="11430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/>
              <a:t>Triangles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784923" y="1371601"/>
            <a:ext cx="883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Font typeface="Arial"/>
              <a:buChar char="•"/>
            </a:pPr>
            <a:r>
              <a:rPr lang="en-US" sz="2800" dirty="0"/>
              <a:t> Finding cliques in large networks is hard.</a:t>
            </a:r>
          </a:p>
          <a:p>
            <a:pPr eaLnBrk="1" hangingPunct="1">
              <a:buFont typeface="Arial"/>
              <a:buChar char="•"/>
            </a:pPr>
            <a:r>
              <a:rPr lang="en-US" sz="2800" dirty="0"/>
              <a:t> A </a:t>
            </a:r>
            <a:r>
              <a:rPr lang="en-US" sz="2800" b="1" dirty="0">
                <a:solidFill>
                  <a:srgbClr val="FF0000"/>
                </a:solidFill>
              </a:rPr>
              <a:t>triangle </a:t>
            </a:r>
            <a:r>
              <a:rPr lang="en-US" sz="2800" dirty="0"/>
              <a:t>is a simple clique that is usually easier to find.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676400" y="3271897"/>
            <a:ext cx="375480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/>
              <a:t>The number of triangles is a simple way to assess how socially clustered the network is.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5562600" y="2590801"/>
            <a:ext cx="4876800" cy="3246687"/>
            <a:chOff x="4114800" y="2743200"/>
            <a:chExt cx="4876800" cy="3246687"/>
          </a:xfrm>
        </p:grpSpPr>
        <p:sp>
          <p:nvSpPr>
            <p:cNvPr id="27653" name="Oval 5"/>
            <p:cNvSpPr>
              <a:spLocks noChangeAspect="1" noChangeArrowheads="1"/>
            </p:cNvSpPr>
            <p:nvPr/>
          </p:nvSpPr>
          <p:spPr bwMode="auto">
            <a:xfrm>
              <a:off x="8449124" y="3346200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8</a:t>
              </a:r>
            </a:p>
          </p:txBody>
        </p:sp>
        <p:sp>
          <p:nvSpPr>
            <p:cNvPr id="27654" name="Oval 6"/>
            <p:cNvSpPr>
              <a:spLocks noChangeAspect="1" noChangeArrowheads="1"/>
            </p:cNvSpPr>
            <p:nvPr/>
          </p:nvSpPr>
          <p:spPr bwMode="auto">
            <a:xfrm>
              <a:off x="4484246" y="2743200"/>
              <a:ext cx="544954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1</a:t>
              </a:r>
            </a:p>
          </p:txBody>
        </p:sp>
        <p:sp>
          <p:nvSpPr>
            <p:cNvPr id="27655" name="Oval 7"/>
            <p:cNvSpPr>
              <a:spLocks noChangeAspect="1" noChangeArrowheads="1"/>
            </p:cNvSpPr>
            <p:nvPr/>
          </p:nvSpPr>
          <p:spPr bwMode="auto">
            <a:xfrm>
              <a:off x="7772400" y="5449887"/>
              <a:ext cx="544954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7</a:t>
              </a:r>
            </a:p>
          </p:txBody>
        </p:sp>
        <p:sp>
          <p:nvSpPr>
            <p:cNvPr id="27656" name="Oval 8"/>
            <p:cNvSpPr>
              <a:spLocks noChangeAspect="1" noChangeArrowheads="1"/>
            </p:cNvSpPr>
            <p:nvPr/>
          </p:nvSpPr>
          <p:spPr bwMode="auto">
            <a:xfrm>
              <a:off x="5934524" y="2743200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2</a:t>
              </a:r>
            </a:p>
          </p:txBody>
        </p:sp>
        <p:sp>
          <p:nvSpPr>
            <p:cNvPr id="27657" name="Oval 9"/>
            <p:cNvSpPr>
              <a:spLocks noChangeAspect="1" noChangeArrowheads="1"/>
            </p:cNvSpPr>
            <p:nvPr/>
          </p:nvSpPr>
          <p:spPr bwMode="auto">
            <a:xfrm>
              <a:off x="5257800" y="3962400"/>
              <a:ext cx="544954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4</a:t>
              </a:r>
            </a:p>
          </p:txBody>
        </p:sp>
        <p:sp>
          <p:nvSpPr>
            <p:cNvPr id="27658" name="Oval 10"/>
            <p:cNvSpPr>
              <a:spLocks noChangeAspect="1" noChangeArrowheads="1"/>
            </p:cNvSpPr>
            <p:nvPr/>
          </p:nvSpPr>
          <p:spPr bwMode="auto">
            <a:xfrm>
              <a:off x="5029200" y="5376862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10</a:t>
              </a:r>
            </a:p>
          </p:txBody>
        </p:sp>
        <p:sp>
          <p:nvSpPr>
            <p:cNvPr id="27659" name="Oval 11"/>
            <p:cNvSpPr>
              <a:spLocks noChangeAspect="1" noChangeArrowheads="1"/>
            </p:cNvSpPr>
            <p:nvPr/>
          </p:nvSpPr>
          <p:spPr bwMode="auto">
            <a:xfrm>
              <a:off x="4114800" y="3962400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3</a:t>
              </a:r>
            </a:p>
          </p:txBody>
        </p:sp>
        <p:sp>
          <p:nvSpPr>
            <p:cNvPr id="27660" name="Oval 12"/>
            <p:cNvSpPr>
              <a:spLocks noChangeAspect="1" noChangeArrowheads="1"/>
            </p:cNvSpPr>
            <p:nvPr/>
          </p:nvSpPr>
          <p:spPr bwMode="auto">
            <a:xfrm>
              <a:off x="6589713" y="3959224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5</a:t>
              </a:r>
            </a:p>
          </p:txBody>
        </p:sp>
        <p:sp>
          <p:nvSpPr>
            <p:cNvPr id="27661" name="Oval 13"/>
            <p:cNvSpPr>
              <a:spLocks noChangeAspect="1" noChangeArrowheads="1"/>
            </p:cNvSpPr>
            <p:nvPr/>
          </p:nvSpPr>
          <p:spPr bwMode="auto">
            <a:xfrm>
              <a:off x="6096000" y="4794000"/>
              <a:ext cx="542478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9</a:t>
              </a:r>
            </a:p>
          </p:txBody>
        </p:sp>
        <p:sp>
          <p:nvSpPr>
            <p:cNvPr id="27662" name="Oval 14"/>
            <p:cNvSpPr>
              <a:spLocks noChangeAspect="1" noChangeArrowheads="1"/>
            </p:cNvSpPr>
            <p:nvPr/>
          </p:nvSpPr>
          <p:spPr bwMode="auto">
            <a:xfrm>
              <a:off x="7839524" y="3962400"/>
              <a:ext cx="542476" cy="5400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200" b="1" dirty="0"/>
                <a:t>6</a:t>
              </a:r>
            </a:p>
          </p:txBody>
        </p:sp>
        <p:cxnSp>
          <p:nvCxnSpPr>
            <p:cNvPr id="27664" name="AutoShape 16"/>
            <p:cNvCxnSpPr>
              <a:cxnSpLocks noChangeShapeType="1"/>
              <a:stCxn id="27654" idx="6"/>
              <a:endCxn id="27656" idx="2"/>
            </p:cNvCxnSpPr>
            <p:nvPr/>
          </p:nvCxnSpPr>
          <p:spPr bwMode="auto">
            <a:xfrm>
              <a:off x="5029200" y="3013200"/>
              <a:ext cx="905324" cy="1588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66" name="AutoShape 18"/>
            <p:cNvCxnSpPr>
              <a:cxnSpLocks noChangeShapeType="1"/>
              <a:stCxn id="27656" idx="6"/>
              <a:endCxn id="27653" idx="2"/>
            </p:cNvCxnSpPr>
            <p:nvPr/>
          </p:nvCxnSpPr>
          <p:spPr bwMode="auto">
            <a:xfrm>
              <a:off x="6477000" y="3013200"/>
              <a:ext cx="1972124" cy="603000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67" name="AutoShape 19"/>
            <p:cNvCxnSpPr>
              <a:cxnSpLocks noChangeShapeType="1"/>
              <a:stCxn id="27656" idx="5"/>
              <a:endCxn id="27660" idx="1"/>
            </p:cNvCxnSpPr>
            <p:nvPr/>
          </p:nvCxnSpPr>
          <p:spPr bwMode="auto">
            <a:xfrm rot="16200000" flipH="1">
              <a:off x="6116263" y="3485411"/>
              <a:ext cx="834186" cy="271601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68" name="AutoShape 20"/>
            <p:cNvCxnSpPr>
              <a:cxnSpLocks noChangeShapeType="1"/>
              <a:stCxn id="27659" idx="0"/>
              <a:endCxn id="27654" idx="4"/>
            </p:cNvCxnSpPr>
            <p:nvPr/>
          </p:nvCxnSpPr>
          <p:spPr bwMode="auto">
            <a:xfrm rot="5400000" flipH="1" flipV="1">
              <a:off x="4231780" y="3437458"/>
              <a:ext cx="679200" cy="37068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69" name="AutoShape 21"/>
            <p:cNvCxnSpPr>
              <a:cxnSpLocks noChangeShapeType="1"/>
              <a:stCxn id="27658" idx="6"/>
              <a:endCxn id="27655" idx="2"/>
            </p:cNvCxnSpPr>
            <p:nvPr/>
          </p:nvCxnSpPr>
          <p:spPr bwMode="auto">
            <a:xfrm>
              <a:off x="5571676" y="5646862"/>
              <a:ext cx="2200724" cy="7302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0" name="AutoShape 22"/>
            <p:cNvCxnSpPr>
              <a:cxnSpLocks noChangeShapeType="1"/>
              <a:stCxn id="27657" idx="4"/>
              <a:endCxn id="27658" idx="0"/>
            </p:cNvCxnSpPr>
            <p:nvPr/>
          </p:nvCxnSpPr>
          <p:spPr bwMode="auto">
            <a:xfrm rot="5400000">
              <a:off x="4978127" y="4824712"/>
              <a:ext cx="874462" cy="229839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71" name="AutoShape 23"/>
            <p:cNvCxnSpPr>
              <a:cxnSpLocks noChangeShapeType="1"/>
              <a:stCxn id="27661" idx="3"/>
              <a:endCxn id="27658" idx="7"/>
            </p:cNvCxnSpPr>
            <p:nvPr/>
          </p:nvCxnSpPr>
          <p:spPr bwMode="auto">
            <a:xfrm rot="5400000">
              <a:off x="5733326" y="5013825"/>
              <a:ext cx="201024" cy="683212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72" name="AutoShape 24"/>
            <p:cNvCxnSpPr>
              <a:cxnSpLocks noChangeShapeType="1"/>
              <a:stCxn id="27657" idx="5"/>
              <a:endCxn id="27661" idx="1"/>
            </p:cNvCxnSpPr>
            <p:nvPr/>
          </p:nvCxnSpPr>
          <p:spPr bwMode="auto">
            <a:xfrm rot="16200000" flipH="1">
              <a:off x="5724314" y="4421951"/>
              <a:ext cx="449762" cy="452497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73" name="AutoShape 25"/>
            <p:cNvCxnSpPr>
              <a:cxnSpLocks noChangeShapeType="1"/>
              <a:stCxn id="27655" idx="7"/>
              <a:endCxn id="27653" idx="4"/>
            </p:cNvCxnSpPr>
            <p:nvPr/>
          </p:nvCxnSpPr>
          <p:spPr bwMode="auto">
            <a:xfrm rot="5400000" flipH="1" flipV="1">
              <a:off x="7657570" y="4466177"/>
              <a:ext cx="1642768" cy="48281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5" name="AutoShape 27"/>
            <p:cNvCxnSpPr>
              <a:cxnSpLocks noChangeShapeType="1"/>
              <a:stCxn id="27655" idx="1"/>
              <a:endCxn id="27660" idx="5"/>
            </p:cNvCxnSpPr>
            <p:nvPr/>
          </p:nvCxnSpPr>
          <p:spPr bwMode="auto">
            <a:xfrm rot="16200000" flipV="1">
              <a:off x="6898064" y="4574825"/>
              <a:ext cx="1108825" cy="799462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76" name="AutoShape 28"/>
            <p:cNvCxnSpPr>
              <a:cxnSpLocks noChangeShapeType="1"/>
              <a:stCxn id="27660" idx="2"/>
              <a:endCxn id="27657" idx="6"/>
            </p:cNvCxnSpPr>
            <p:nvPr/>
          </p:nvCxnSpPr>
          <p:spPr bwMode="auto">
            <a:xfrm rot="10800000" flipV="1">
              <a:off x="5802755" y="4229224"/>
              <a:ext cx="786959" cy="317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7" name="AutoShape 29"/>
            <p:cNvCxnSpPr>
              <a:cxnSpLocks noChangeShapeType="1"/>
              <a:stCxn id="27659" idx="6"/>
              <a:endCxn id="27657" idx="2"/>
            </p:cNvCxnSpPr>
            <p:nvPr/>
          </p:nvCxnSpPr>
          <p:spPr bwMode="auto">
            <a:xfrm>
              <a:off x="4657276" y="4232400"/>
              <a:ext cx="600524" cy="1588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7678" name="AutoShape 30"/>
            <p:cNvCxnSpPr>
              <a:cxnSpLocks noChangeShapeType="1"/>
              <a:stCxn id="27655" idx="0"/>
              <a:endCxn id="27662" idx="4"/>
            </p:cNvCxnSpPr>
            <p:nvPr/>
          </p:nvCxnSpPr>
          <p:spPr bwMode="auto">
            <a:xfrm rot="5400000" flipH="1" flipV="1">
              <a:off x="7604076" y="4943202"/>
              <a:ext cx="947487" cy="65885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79" name="AutoShape 31"/>
            <p:cNvCxnSpPr>
              <a:cxnSpLocks noChangeShapeType="1"/>
              <a:stCxn id="27662" idx="2"/>
              <a:endCxn id="27660" idx="6"/>
            </p:cNvCxnSpPr>
            <p:nvPr/>
          </p:nvCxnSpPr>
          <p:spPr bwMode="auto">
            <a:xfrm rot="10800000">
              <a:off x="7132190" y="4229224"/>
              <a:ext cx="707335" cy="3176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82" name="AutoShape 34"/>
            <p:cNvCxnSpPr>
              <a:cxnSpLocks noChangeShapeType="1"/>
              <a:stCxn id="27660" idx="7"/>
              <a:endCxn id="27653" idx="2"/>
            </p:cNvCxnSpPr>
            <p:nvPr/>
          </p:nvCxnSpPr>
          <p:spPr bwMode="auto">
            <a:xfrm rot="5400000" flipH="1" flipV="1">
              <a:off x="7539882" y="3129064"/>
              <a:ext cx="422105" cy="1396379"/>
            </a:xfrm>
            <a:prstGeom prst="straightConnector1">
              <a:avLst/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4572000" y="6049963"/>
            <a:ext cx="304800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/>
              <a:t>Four triangles:</a:t>
            </a:r>
          </a:p>
        </p:txBody>
      </p:sp>
      <p:sp>
        <p:nvSpPr>
          <p:cNvPr id="27686" name="AutoShape 38"/>
          <p:cNvSpPr>
            <a:spLocks noChangeArrowheads="1"/>
          </p:cNvSpPr>
          <p:nvPr/>
        </p:nvSpPr>
        <p:spPr bwMode="auto">
          <a:xfrm>
            <a:off x="7467600" y="6172200"/>
            <a:ext cx="381000" cy="381000"/>
          </a:xfrm>
          <a:prstGeom prst="triangle">
            <a:avLst>
              <a:gd name="adj" fmla="val 50000"/>
            </a:avLst>
          </a:prstGeom>
          <a:noFill/>
          <a:ln w="63500" cap="flat" cmpd="sng" algn="ctr">
            <a:solidFill>
              <a:srgbClr val="FF8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AutoShape 37"/>
          <p:cNvSpPr>
            <a:spLocks noChangeArrowheads="1"/>
          </p:cNvSpPr>
          <p:nvPr/>
        </p:nvSpPr>
        <p:spPr bwMode="auto">
          <a:xfrm>
            <a:off x="9067800" y="6172200"/>
            <a:ext cx="381000" cy="381000"/>
          </a:xfrm>
          <a:prstGeom prst="triangle">
            <a:avLst>
              <a:gd name="adj" fmla="val 50000"/>
            </a:avLst>
          </a:prstGeom>
          <a:noFill/>
          <a:ln w="635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8534400" y="6172200"/>
            <a:ext cx="381000" cy="381000"/>
          </a:xfrm>
          <a:prstGeom prst="triangle">
            <a:avLst>
              <a:gd name="adj" fmla="val 50000"/>
            </a:avLst>
          </a:prstGeom>
          <a:noFill/>
          <a:ln w="63500" cap="flat" cmpd="sng" algn="ctr">
            <a:solidFill>
              <a:schemeClr val="hlink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8" name="AutoShape 40"/>
          <p:cNvSpPr>
            <a:spLocks noChangeArrowheads="1"/>
          </p:cNvSpPr>
          <p:nvPr/>
        </p:nvSpPr>
        <p:spPr bwMode="auto">
          <a:xfrm>
            <a:off x="8001000" y="6172200"/>
            <a:ext cx="381000" cy="381000"/>
          </a:xfrm>
          <a:prstGeom prst="triangle">
            <a:avLst>
              <a:gd name="adj" fmla="val 50000"/>
            </a:avLst>
          </a:prstGeom>
          <a:noFill/>
          <a:ln w="63500" cap="flat" cmpd="sng" algn="ctr">
            <a:solidFill>
              <a:srgbClr val="A5719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6748238" y="4270919"/>
            <a:ext cx="875006" cy="1032624"/>
            <a:chOff x="5224238" y="4270919"/>
            <a:chExt cx="875006" cy="1032624"/>
          </a:xfrm>
        </p:grpSpPr>
        <p:cxnSp>
          <p:nvCxnSpPr>
            <p:cNvPr id="40" name="AutoShape 22"/>
            <p:cNvCxnSpPr>
              <a:cxnSpLocks noChangeShapeType="1"/>
              <a:stCxn id="27657" idx="4"/>
              <a:endCxn id="27658" idx="0"/>
            </p:cNvCxnSpPr>
            <p:nvPr/>
          </p:nvCxnSpPr>
          <p:spPr bwMode="auto">
            <a:xfrm rot="5400000">
              <a:off x="4901927" y="4672312"/>
              <a:ext cx="874462" cy="229839"/>
            </a:xfrm>
            <a:prstGeom prst="straightConnector1">
              <a:avLst/>
            </a:prstGeom>
            <a:noFill/>
            <a:ln w="635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AutoShape 22"/>
            <p:cNvCxnSpPr>
              <a:cxnSpLocks noChangeShapeType="1"/>
              <a:stCxn id="27661" idx="3"/>
              <a:endCxn id="27658" idx="7"/>
            </p:cNvCxnSpPr>
            <p:nvPr/>
          </p:nvCxnSpPr>
          <p:spPr bwMode="auto">
            <a:xfrm rot="5400000">
              <a:off x="5657126" y="4861425"/>
              <a:ext cx="201024" cy="683212"/>
            </a:xfrm>
            <a:prstGeom prst="straightConnector1">
              <a:avLst/>
            </a:prstGeom>
            <a:noFill/>
            <a:ln w="635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AutoShape 22"/>
            <p:cNvCxnSpPr>
              <a:cxnSpLocks noChangeShapeType="1"/>
              <a:stCxn id="27657" idx="5"/>
              <a:endCxn id="27661" idx="1"/>
            </p:cNvCxnSpPr>
            <p:nvPr/>
          </p:nvCxnSpPr>
          <p:spPr bwMode="auto">
            <a:xfrm rot="16200000" flipH="1">
              <a:off x="5648114" y="4269551"/>
              <a:ext cx="449762" cy="452497"/>
            </a:xfrm>
            <a:prstGeom prst="straightConnector1">
              <a:avLst/>
            </a:prstGeom>
            <a:noFill/>
            <a:ln w="635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69" name="Group 68"/>
          <p:cNvGrpSpPr/>
          <p:nvPr/>
        </p:nvGrpSpPr>
        <p:grpSpPr>
          <a:xfrm>
            <a:off x="7845355" y="2860801"/>
            <a:ext cx="2051570" cy="1025105"/>
            <a:chOff x="6321355" y="2860800"/>
            <a:chExt cx="2051570" cy="1025105"/>
          </a:xfrm>
        </p:grpSpPr>
        <p:cxnSp>
          <p:nvCxnSpPr>
            <p:cNvPr id="49" name="AutoShape 22"/>
            <p:cNvCxnSpPr>
              <a:cxnSpLocks noChangeShapeType="1"/>
              <a:stCxn id="27653" idx="2"/>
              <a:endCxn id="27660" idx="7"/>
            </p:cNvCxnSpPr>
            <p:nvPr/>
          </p:nvCxnSpPr>
          <p:spPr bwMode="auto">
            <a:xfrm rot="10800000" flipV="1">
              <a:off x="6976546" y="3463799"/>
              <a:ext cx="1396379" cy="422105"/>
            </a:xfrm>
            <a:prstGeom prst="straightConnector1">
              <a:avLst/>
            </a:prstGeom>
            <a:noFill/>
            <a:ln w="63500" cap="flat" cmpd="sng" algn="ctr">
              <a:solidFill>
                <a:srgbClr val="B16F9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AutoShape 22"/>
            <p:cNvCxnSpPr>
              <a:cxnSpLocks noChangeShapeType="1"/>
              <a:stCxn id="27656" idx="5"/>
              <a:endCxn id="27660" idx="1"/>
            </p:cNvCxnSpPr>
            <p:nvPr/>
          </p:nvCxnSpPr>
          <p:spPr bwMode="auto">
            <a:xfrm rot="16200000" flipH="1">
              <a:off x="6040063" y="3333011"/>
              <a:ext cx="834186" cy="271601"/>
            </a:xfrm>
            <a:prstGeom prst="straightConnector1">
              <a:avLst/>
            </a:prstGeom>
            <a:noFill/>
            <a:ln w="63500" cap="flat" cmpd="sng" algn="ctr">
              <a:solidFill>
                <a:srgbClr val="B16F9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AutoShape 22"/>
            <p:cNvCxnSpPr>
              <a:cxnSpLocks noChangeShapeType="1"/>
              <a:stCxn id="27653" idx="2"/>
              <a:endCxn id="27656" idx="6"/>
            </p:cNvCxnSpPr>
            <p:nvPr/>
          </p:nvCxnSpPr>
          <p:spPr bwMode="auto">
            <a:xfrm rot="10800000">
              <a:off x="6400800" y="2860800"/>
              <a:ext cx="1972124" cy="603000"/>
            </a:xfrm>
            <a:prstGeom prst="straightConnector1">
              <a:avLst/>
            </a:prstGeom>
            <a:noFill/>
            <a:ln w="63500" cap="flat" cmpd="sng" algn="ctr">
              <a:solidFill>
                <a:srgbClr val="B16F95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70" name="Group 69"/>
          <p:cNvGrpSpPr/>
          <p:nvPr/>
        </p:nvGrpSpPr>
        <p:grpSpPr>
          <a:xfrm>
            <a:off x="8500547" y="4076824"/>
            <a:ext cx="1058017" cy="1299744"/>
            <a:chOff x="6976546" y="4076824"/>
            <a:chExt cx="1058017" cy="1299744"/>
          </a:xfrm>
        </p:grpSpPr>
        <p:cxnSp>
          <p:nvCxnSpPr>
            <p:cNvPr id="58" name="AutoShape 22"/>
            <p:cNvCxnSpPr>
              <a:cxnSpLocks noChangeShapeType="1"/>
              <a:stCxn id="27662" idx="2"/>
              <a:endCxn id="27660" idx="6"/>
            </p:cNvCxnSpPr>
            <p:nvPr/>
          </p:nvCxnSpPr>
          <p:spPr bwMode="auto">
            <a:xfrm rot="10800000">
              <a:off x="7055990" y="4076824"/>
              <a:ext cx="707335" cy="3176"/>
            </a:xfrm>
            <a:prstGeom prst="straightConnector1">
              <a:avLst/>
            </a:prstGeom>
            <a:noFill/>
            <a:ln w="63500" cap="flat" cmpd="sng" algn="ctr">
              <a:solidFill>
                <a:srgbClr val="009B9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9" name="AutoShape 22"/>
            <p:cNvCxnSpPr>
              <a:cxnSpLocks noChangeShapeType="1"/>
              <a:stCxn id="27662" idx="4"/>
              <a:endCxn id="27655" idx="0"/>
            </p:cNvCxnSpPr>
            <p:nvPr/>
          </p:nvCxnSpPr>
          <p:spPr bwMode="auto">
            <a:xfrm rot="5400000">
              <a:off x="7527877" y="4790801"/>
              <a:ext cx="947487" cy="65885"/>
            </a:xfrm>
            <a:prstGeom prst="straightConnector1">
              <a:avLst/>
            </a:prstGeom>
            <a:noFill/>
            <a:ln w="63500" cap="flat" cmpd="sng" algn="ctr">
              <a:solidFill>
                <a:srgbClr val="009B9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" name="AutoShape 22"/>
            <p:cNvCxnSpPr>
              <a:cxnSpLocks noChangeShapeType="1"/>
              <a:stCxn id="27655" idx="1"/>
              <a:endCxn id="27660" idx="5"/>
            </p:cNvCxnSpPr>
            <p:nvPr/>
          </p:nvCxnSpPr>
          <p:spPr bwMode="auto">
            <a:xfrm rot="16200000" flipV="1">
              <a:off x="6821864" y="4422425"/>
              <a:ext cx="1108825" cy="799462"/>
            </a:xfrm>
            <a:prstGeom prst="straightConnector1">
              <a:avLst/>
            </a:prstGeom>
            <a:noFill/>
            <a:ln w="63500" cap="flat" cmpd="sng" algn="ctr">
              <a:solidFill>
                <a:srgbClr val="009B9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80" name="Group 79"/>
          <p:cNvGrpSpPr/>
          <p:nvPr/>
        </p:nvGrpSpPr>
        <p:grpSpPr>
          <a:xfrm>
            <a:off x="8500546" y="3463799"/>
            <a:ext cx="1667616" cy="1912770"/>
            <a:chOff x="6976546" y="3463799"/>
            <a:chExt cx="1667616" cy="1912770"/>
          </a:xfrm>
        </p:grpSpPr>
        <p:cxnSp>
          <p:nvCxnSpPr>
            <p:cNvPr id="71" name="AutoShape 22"/>
            <p:cNvCxnSpPr>
              <a:cxnSpLocks noChangeShapeType="1"/>
              <a:stCxn id="27653" idx="2"/>
              <a:endCxn id="27660" idx="7"/>
            </p:cNvCxnSpPr>
            <p:nvPr/>
          </p:nvCxnSpPr>
          <p:spPr bwMode="auto">
            <a:xfrm rot="10800000" flipV="1">
              <a:off x="6976546" y="3463799"/>
              <a:ext cx="1396379" cy="422105"/>
            </a:xfrm>
            <a:prstGeom prst="straightConnector1">
              <a:avLst/>
            </a:prstGeom>
            <a:noFill/>
            <a:ln w="635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" name="AutoShape 22"/>
            <p:cNvCxnSpPr>
              <a:cxnSpLocks noChangeShapeType="1"/>
              <a:stCxn id="27653" idx="4"/>
              <a:endCxn id="27655" idx="7"/>
            </p:cNvCxnSpPr>
            <p:nvPr/>
          </p:nvCxnSpPr>
          <p:spPr bwMode="auto">
            <a:xfrm rot="5400000">
              <a:off x="7581371" y="4313777"/>
              <a:ext cx="1642768" cy="482815"/>
            </a:xfrm>
            <a:prstGeom prst="straightConnector1">
              <a:avLst/>
            </a:prstGeom>
            <a:noFill/>
            <a:ln w="635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AutoShape 22"/>
            <p:cNvCxnSpPr>
              <a:cxnSpLocks noChangeShapeType="1"/>
              <a:stCxn id="27655" idx="1"/>
              <a:endCxn id="27660" idx="5"/>
            </p:cNvCxnSpPr>
            <p:nvPr/>
          </p:nvCxnSpPr>
          <p:spPr bwMode="auto">
            <a:xfrm rot="16200000" flipV="1">
              <a:off x="6821864" y="4422425"/>
              <a:ext cx="1108825" cy="799462"/>
            </a:xfrm>
            <a:prstGeom prst="straightConnector1">
              <a:avLst/>
            </a:prstGeom>
            <a:noFill/>
            <a:ln w="635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23868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37"/>
          <p:cNvGrpSpPr>
            <a:grpSpLocks noChangeAspect="1"/>
          </p:cNvGrpSpPr>
          <p:nvPr/>
        </p:nvGrpSpPr>
        <p:grpSpPr bwMode="auto">
          <a:xfrm>
            <a:off x="1846816" y="1008729"/>
            <a:ext cx="3965205" cy="2843129"/>
            <a:chOff x="407" y="168"/>
            <a:chExt cx="5290" cy="3791"/>
          </a:xfrm>
        </p:grpSpPr>
        <p:sp>
          <p:nvSpPr>
            <p:cNvPr id="102" name="Oval 3"/>
            <p:cNvSpPr>
              <a:spLocks noChangeAspect="1" noChangeArrowheads="1"/>
            </p:cNvSpPr>
            <p:nvPr/>
          </p:nvSpPr>
          <p:spPr bwMode="auto">
            <a:xfrm>
              <a:off x="5375" y="968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3" name="Oval 4"/>
            <p:cNvSpPr>
              <a:spLocks noChangeAspect="1" noChangeArrowheads="1"/>
            </p:cNvSpPr>
            <p:nvPr/>
          </p:nvSpPr>
          <p:spPr bwMode="auto">
            <a:xfrm>
              <a:off x="4843" y="2379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4" name="Oval 5"/>
            <p:cNvSpPr>
              <a:spLocks noChangeAspect="1" noChangeArrowheads="1"/>
            </p:cNvSpPr>
            <p:nvPr/>
          </p:nvSpPr>
          <p:spPr bwMode="auto">
            <a:xfrm>
              <a:off x="1553" y="3633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5" name="Oval 6"/>
            <p:cNvSpPr>
              <a:spLocks noChangeAspect="1" noChangeArrowheads="1"/>
            </p:cNvSpPr>
            <p:nvPr/>
          </p:nvSpPr>
          <p:spPr bwMode="auto">
            <a:xfrm>
              <a:off x="943" y="3633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6" name="Rectangle 7"/>
            <p:cNvSpPr>
              <a:spLocks noChangeAspect="1" noChangeArrowheads="1"/>
            </p:cNvSpPr>
            <p:nvPr/>
          </p:nvSpPr>
          <p:spPr bwMode="auto">
            <a:xfrm>
              <a:off x="4829" y="1694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7" name="Rectangle 8"/>
            <p:cNvSpPr>
              <a:spLocks noChangeAspect="1" noChangeArrowheads="1"/>
            </p:cNvSpPr>
            <p:nvPr/>
          </p:nvSpPr>
          <p:spPr bwMode="auto">
            <a:xfrm>
              <a:off x="4829" y="279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8" name="Oval 9"/>
            <p:cNvSpPr>
              <a:spLocks noChangeAspect="1" noChangeArrowheads="1"/>
            </p:cNvSpPr>
            <p:nvPr/>
          </p:nvSpPr>
          <p:spPr bwMode="auto">
            <a:xfrm>
              <a:off x="1844" y="1186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09" name="Oval 10"/>
            <p:cNvSpPr>
              <a:spLocks noChangeAspect="1" noChangeArrowheads="1"/>
            </p:cNvSpPr>
            <p:nvPr/>
          </p:nvSpPr>
          <p:spPr bwMode="auto">
            <a:xfrm>
              <a:off x="1891" y="1896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0" name="Oval 11"/>
            <p:cNvSpPr>
              <a:spLocks noChangeAspect="1" noChangeArrowheads="1"/>
            </p:cNvSpPr>
            <p:nvPr/>
          </p:nvSpPr>
          <p:spPr bwMode="auto">
            <a:xfrm>
              <a:off x="729" y="2059"/>
              <a:ext cx="323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1" name="Oval 12"/>
            <p:cNvSpPr>
              <a:spLocks noChangeAspect="1" noChangeArrowheads="1"/>
            </p:cNvSpPr>
            <p:nvPr/>
          </p:nvSpPr>
          <p:spPr bwMode="auto">
            <a:xfrm>
              <a:off x="407" y="1359"/>
              <a:ext cx="322" cy="32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2" name="Oval 13"/>
            <p:cNvSpPr>
              <a:spLocks noChangeAspect="1" noChangeArrowheads="1"/>
            </p:cNvSpPr>
            <p:nvPr/>
          </p:nvSpPr>
          <p:spPr bwMode="auto">
            <a:xfrm>
              <a:off x="1037" y="724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3" name="Oval 14"/>
            <p:cNvSpPr>
              <a:spLocks noChangeAspect="1" noChangeArrowheads="1"/>
            </p:cNvSpPr>
            <p:nvPr/>
          </p:nvSpPr>
          <p:spPr bwMode="auto">
            <a:xfrm>
              <a:off x="2567" y="859"/>
              <a:ext cx="322" cy="32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4" name="Oval 15"/>
            <p:cNvSpPr>
              <a:spLocks noChangeAspect="1" noChangeArrowheads="1"/>
            </p:cNvSpPr>
            <p:nvPr/>
          </p:nvSpPr>
          <p:spPr bwMode="auto">
            <a:xfrm>
              <a:off x="3354" y="1638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5" name="Oval 16"/>
            <p:cNvSpPr>
              <a:spLocks noChangeAspect="1" noChangeArrowheads="1"/>
            </p:cNvSpPr>
            <p:nvPr/>
          </p:nvSpPr>
          <p:spPr bwMode="auto">
            <a:xfrm>
              <a:off x="1569" y="2542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6" name="Rectangle 17"/>
            <p:cNvSpPr>
              <a:spLocks noChangeAspect="1" noChangeArrowheads="1"/>
            </p:cNvSpPr>
            <p:nvPr/>
          </p:nvSpPr>
          <p:spPr bwMode="auto">
            <a:xfrm>
              <a:off x="3522" y="2590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7" name="Rectangle 18"/>
            <p:cNvSpPr>
              <a:spLocks noChangeAspect="1" noChangeArrowheads="1"/>
            </p:cNvSpPr>
            <p:nvPr/>
          </p:nvSpPr>
          <p:spPr bwMode="auto">
            <a:xfrm>
              <a:off x="2567" y="3015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18" name="Rectangle 19"/>
            <p:cNvSpPr>
              <a:spLocks noChangeAspect="1" noChangeArrowheads="1"/>
            </p:cNvSpPr>
            <p:nvPr/>
          </p:nvSpPr>
          <p:spPr bwMode="auto">
            <a:xfrm>
              <a:off x="2567" y="2174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cxnSp>
          <p:nvCxnSpPr>
            <p:cNvPr id="119" name="Straight Connector 20"/>
            <p:cNvCxnSpPr>
              <a:cxnSpLocks noChangeAspect="1" noChangeShapeType="1"/>
            </p:cNvCxnSpPr>
            <p:nvPr/>
          </p:nvCxnSpPr>
          <p:spPr bwMode="auto">
            <a:xfrm>
              <a:off x="1359" y="887"/>
              <a:ext cx="1208" cy="1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" name="Straight Connector 21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2237" y="905"/>
              <a:ext cx="211" cy="4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Straight Connector 22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1987" y="1317"/>
              <a:ext cx="806" cy="4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Straight Connector 23"/>
            <p:cNvCxnSpPr>
              <a:cxnSpLocks noChangeAspect="1" noChangeShapeType="1"/>
            </p:cNvCxnSpPr>
            <p:nvPr/>
          </p:nvCxnSpPr>
          <p:spPr bwMode="auto">
            <a:xfrm flipV="1">
              <a:off x="2213" y="1801"/>
              <a:ext cx="1141" cy="2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Connector 24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3290" y="2189"/>
              <a:ext cx="626" cy="1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Connector 25"/>
            <p:cNvCxnSpPr>
              <a:cxnSpLocks noChangeAspect="1" noChangeShapeType="1"/>
            </p:cNvCxnSpPr>
            <p:nvPr/>
          </p:nvCxnSpPr>
          <p:spPr bwMode="auto">
            <a:xfrm>
              <a:off x="2903" y="2334"/>
              <a:ext cx="619" cy="4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Straight Connector 26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2474" y="2755"/>
              <a:ext cx="52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Straight Connector 27"/>
            <p:cNvCxnSpPr>
              <a:cxnSpLocks noChangeAspect="1" noChangeShapeType="1"/>
            </p:cNvCxnSpPr>
            <p:nvPr/>
          </p:nvCxnSpPr>
          <p:spPr bwMode="auto">
            <a:xfrm rot="10800000" flipV="1">
              <a:off x="2903" y="2750"/>
              <a:ext cx="619" cy="4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Straight Connector 126"/>
            <p:cNvCxnSpPr>
              <a:cxnSpLocks noChangeAspect="1" noChangeShapeType="1"/>
            </p:cNvCxnSpPr>
            <p:nvPr/>
          </p:nvCxnSpPr>
          <p:spPr bwMode="auto">
            <a:xfrm>
              <a:off x="1891" y="2705"/>
              <a:ext cx="1631" cy="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Connector 127"/>
            <p:cNvCxnSpPr>
              <a:cxnSpLocks noChangeAspect="1" noChangeShapeType="1"/>
            </p:cNvCxnSpPr>
            <p:nvPr/>
          </p:nvCxnSpPr>
          <p:spPr bwMode="auto">
            <a:xfrm flipV="1">
              <a:off x="1891" y="2334"/>
              <a:ext cx="676" cy="3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Straight Connector 52"/>
            <p:cNvCxnSpPr>
              <a:cxnSpLocks noChangeAspect="1" noChangeShapeType="1"/>
            </p:cNvCxnSpPr>
            <p:nvPr/>
          </p:nvCxnSpPr>
          <p:spPr bwMode="auto">
            <a:xfrm flipV="1">
              <a:off x="1052" y="2059"/>
              <a:ext cx="839" cy="1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Straight Connector 129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1837" y="1680"/>
              <a:ext cx="384" cy="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Straight Connector 130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1451" y="795"/>
              <a:ext cx="347" cy="5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Straight Connector 131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680" y="1004"/>
              <a:ext cx="405" cy="4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Straight Connector 132"/>
            <p:cNvCxnSpPr>
              <a:cxnSpLocks noChangeAspect="1" noChangeShapeType="1"/>
            </p:cNvCxnSpPr>
            <p:nvPr/>
          </p:nvCxnSpPr>
          <p:spPr bwMode="auto">
            <a:xfrm rot="16200000" flipH="1">
              <a:off x="463" y="1791"/>
              <a:ext cx="420" cy="2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Straight Connector 133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1154" y="1160"/>
              <a:ext cx="942" cy="6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Straight Connector 134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637" y="1611"/>
              <a:ext cx="1540" cy="4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Straight Connector 135"/>
            <p:cNvCxnSpPr>
              <a:cxnSpLocks noChangeAspect="1" noChangeShapeType="1"/>
            </p:cNvCxnSpPr>
            <p:nvPr/>
          </p:nvCxnSpPr>
          <p:spPr bwMode="auto">
            <a:xfrm>
              <a:off x="1052" y="2222"/>
              <a:ext cx="564" cy="3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Straight Connector 136"/>
            <p:cNvCxnSpPr>
              <a:cxnSpLocks noChangeAspect="1" noChangeShapeType="1"/>
              <a:stCxn id="144" idx="3"/>
            </p:cNvCxnSpPr>
            <p:nvPr/>
          </p:nvCxnSpPr>
          <p:spPr bwMode="auto">
            <a:xfrm flipV="1">
              <a:off x="4746" y="1131"/>
              <a:ext cx="629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Straight Connector 137"/>
            <p:cNvCxnSpPr>
              <a:cxnSpLocks noChangeAspect="1" noChangeShapeType="1"/>
              <a:stCxn id="145" idx="3"/>
              <a:endCxn id="144" idx="1"/>
            </p:cNvCxnSpPr>
            <p:nvPr/>
          </p:nvCxnSpPr>
          <p:spPr bwMode="auto">
            <a:xfrm>
              <a:off x="3958" y="1134"/>
              <a:ext cx="45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Straight Connector 138"/>
            <p:cNvCxnSpPr>
              <a:cxnSpLocks noChangeAspect="1" noChangeShapeType="1"/>
            </p:cNvCxnSpPr>
            <p:nvPr/>
          </p:nvCxnSpPr>
          <p:spPr bwMode="auto">
            <a:xfrm flipV="1">
              <a:off x="729" y="1349"/>
              <a:ext cx="1115" cy="1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Straight Connector 139"/>
            <p:cNvCxnSpPr>
              <a:cxnSpLocks noChangeAspect="1" noChangeShapeType="1"/>
            </p:cNvCxnSpPr>
            <p:nvPr/>
          </p:nvCxnSpPr>
          <p:spPr bwMode="auto">
            <a:xfrm rot="16200000" flipH="1">
              <a:off x="1157" y="1163"/>
              <a:ext cx="306" cy="12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Straight Connector 140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459" y="1434"/>
              <a:ext cx="1057" cy="1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Connector 141"/>
            <p:cNvCxnSpPr>
              <a:cxnSpLocks noChangeAspect="1" noChangeShapeType="1"/>
              <a:stCxn id="145" idx="3"/>
            </p:cNvCxnSpPr>
            <p:nvPr/>
          </p:nvCxnSpPr>
          <p:spPr bwMode="auto">
            <a:xfrm flipV="1">
              <a:off x="3958" y="439"/>
              <a:ext cx="871" cy="6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Connector 142"/>
            <p:cNvCxnSpPr>
              <a:cxnSpLocks noChangeAspect="1" noChangeShapeType="1"/>
              <a:stCxn id="145" idx="0"/>
              <a:endCxn id="146" idx="2"/>
            </p:cNvCxnSpPr>
            <p:nvPr/>
          </p:nvCxnSpPr>
          <p:spPr bwMode="auto">
            <a:xfrm rot="16200000" flipV="1">
              <a:off x="3547" y="731"/>
              <a:ext cx="48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4" name="Rectangle 143"/>
            <p:cNvSpPr>
              <a:spLocks noChangeAspect="1" noChangeArrowheads="1"/>
            </p:cNvSpPr>
            <p:nvPr/>
          </p:nvSpPr>
          <p:spPr bwMode="auto">
            <a:xfrm>
              <a:off x="4411" y="974"/>
              <a:ext cx="335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45" name="Rectangle 144"/>
            <p:cNvSpPr>
              <a:spLocks noChangeAspect="1" noChangeArrowheads="1"/>
            </p:cNvSpPr>
            <p:nvPr/>
          </p:nvSpPr>
          <p:spPr bwMode="auto">
            <a:xfrm>
              <a:off x="3622" y="974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46" name="Rectangle 145"/>
            <p:cNvSpPr>
              <a:spLocks noChangeAspect="1" noChangeArrowheads="1"/>
            </p:cNvSpPr>
            <p:nvPr/>
          </p:nvSpPr>
          <p:spPr bwMode="auto">
            <a:xfrm>
              <a:off x="3622" y="168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47" name="Oval 146"/>
            <p:cNvSpPr>
              <a:spLocks noChangeAspect="1" noChangeArrowheads="1"/>
            </p:cNvSpPr>
            <p:nvPr/>
          </p:nvSpPr>
          <p:spPr bwMode="auto">
            <a:xfrm>
              <a:off x="2060" y="3633"/>
              <a:ext cx="323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3655" tIns="31828" rIns="63655" bIns="31828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cxnSp>
          <p:nvCxnSpPr>
            <p:cNvPr id="148" name="Straight Connector 147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4986" y="1257"/>
              <a:ext cx="448" cy="4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Connector 148"/>
            <p:cNvCxnSpPr>
              <a:cxnSpLocks noChangeAspect="1" noChangeShapeType="1"/>
            </p:cNvCxnSpPr>
            <p:nvPr/>
          </p:nvCxnSpPr>
          <p:spPr bwMode="auto">
            <a:xfrm rot="5400000" flipH="1" flipV="1">
              <a:off x="4451" y="1146"/>
              <a:ext cx="109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Straight Connector 149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5001" y="595"/>
              <a:ext cx="417" cy="4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Straight Connector 150"/>
            <p:cNvCxnSpPr>
              <a:cxnSpLocks noChangeAspect="1" noChangeShapeType="1"/>
              <a:stCxn id="144" idx="0"/>
            </p:cNvCxnSpPr>
            <p:nvPr/>
          </p:nvCxnSpPr>
          <p:spPr bwMode="auto">
            <a:xfrm rot="5400000" flipH="1" flipV="1">
              <a:off x="4600" y="578"/>
              <a:ext cx="375" cy="4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Connector 151"/>
            <p:cNvCxnSpPr>
              <a:cxnSpLocks noChangeAspect="1" noChangeShapeType="1"/>
              <a:stCxn id="145" idx="3"/>
            </p:cNvCxnSpPr>
            <p:nvPr/>
          </p:nvCxnSpPr>
          <p:spPr bwMode="auto">
            <a:xfrm>
              <a:off x="3958" y="1134"/>
              <a:ext cx="871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Straight Connector 152"/>
            <p:cNvCxnSpPr>
              <a:cxnSpLocks noChangeAspect="1" noChangeShapeType="1"/>
            </p:cNvCxnSpPr>
            <p:nvPr/>
          </p:nvCxnSpPr>
          <p:spPr bwMode="auto">
            <a:xfrm rot="16200000" flipH="1">
              <a:off x="4818" y="2193"/>
              <a:ext cx="365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Straight Connector 153"/>
            <p:cNvCxnSpPr>
              <a:cxnSpLocks noChangeAspect="1" noChangeShapeType="1"/>
              <a:stCxn id="144" idx="2"/>
            </p:cNvCxnSpPr>
            <p:nvPr/>
          </p:nvCxnSpPr>
          <p:spPr bwMode="auto">
            <a:xfrm rot="16200000" flipH="1">
              <a:off x="4588" y="1285"/>
              <a:ext cx="400" cy="4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5" name="Group 91"/>
          <p:cNvGrpSpPr>
            <a:grpSpLocks noChangeAspect="1"/>
          </p:cNvGrpSpPr>
          <p:nvPr/>
        </p:nvGrpSpPr>
        <p:grpSpPr bwMode="auto">
          <a:xfrm>
            <a:off x="6517801" y="1042042"/>
            <a:ext cx="3840169" cy="2905390"/>
            <a:chOff x="249" y="108"/>
            <a:chExt cx="5092" cy="3851"/>
          </a:xfrm>
        </p:grpSpPr>
        <p:sp>
          <p:nvSpPr>
            <p:cNvPr id="156" name="Oval 155"/>
            <p:cNvSpPr>
              <a:spLocks noChangeAspect="1" noChangeArrowheads="1"/>
            </p:cNvSpPr>
            <p:nvPr/>
          </p:nvSpPr>
          <p:spPr bwMode="auto">
            <a:xfrm>
              <a:off x="3817" y="3633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57" name="Oval 156"/>
            <p:cNvSpPr>
              <a:spLocks noChangeAspect="1" noChangeArrowheads="1"/>
            </p:cNvSpPr>
            <p:nvPr/>
          </p:nvSpPr>
          <p:spPr bwMode="auto">
            <a:xfrm>
              <a:off x="4531" y="3633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58" name="Rectangle 5"/>
            <p:cNvSpPr>
              <a:spLocks noChangeAspect="1" noChangeArrowheads="1"/>
            </p:cNvSpPr>
            <p:nvPr/>
          </p:nvSpPr>
          <p:spPr bwMode="auto">
            <a:xfrm>
              <a:off x="439" y="963"/>
              <a:ext cx="335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59" name="Rectangle 158"/>
            <p:cNvSpPr>
              <a:spLocks noChangeAspect="1" noChangeArrowheads="1"/>
            </p:cNvSpPr>
            <p:nvPr/>
          </p:nvSpPr>
          <p:spPr bwMode="auto">
            <a:xfrm>
              <a:off x="1217" y="563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60" name="Rectangle 159"/>
            <p:cNvSpPr>
              <a:spLocks noChangeAspect="1" noChangeArrowheads="1"/>
            </p:cNvSpPr>
            <p:nvPr/>
          </p:nvSpPr>
          <p:spPr bwMode="auto">
            <a:xfrm>
              <a:off x="439" y="271"/>
              <a:ext cx="335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61" name="Rectangle 160"/>
            <p:cNvSpPr>
              <a:spLocks noChangeAspect="1" noChangeArrowheads="1"/>
            </p:cNvSpPr>
            <p:nvPr/>
          </p:nvSpPr>
          <p:spPr bwMode="auto">
            <a:xfrm>
              <a:off x="3372" y="2708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cxnSp>
          <p:nvCxnSpPr>
            <p:cNvPr id="162" name="Straight Connector 161"/>
            <p:cNvCxnSpPr>
              <a:cxnSpLocks noChangeAspect="1" noChangeShapeType="1"/>
              <a:stCxn id="175" idx="1"/>
              <a:endCxn id="171" idx="5"/>
            </p:cNvCxnSpPr>
            <p:nvPr/>
          </p:nvCxnSpPr>
          <p:spPr bwMode="auto">
            <a:xfrm rot="16200000" flipV="1">
              <a:off x="4772" y="2324"/>
              <a:ext cx="249" cy="3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Straight Connector 162"/>
            <p:cNvCxnSpPr>
              <a:cxnSpLocks noChangeAspect="1" noChangeShapeType="1"/>
              <a:stCxn id="172" idx="6"/>
              <a:endCxn id="171" idx="2"/>
            </p:cNvCxnSpPr>
            <p:nvPr/>
          </p:nvCxnSpPr>
          <p:spPr bwMode="auto">
            <a:xfrm>
              <a:off x="4092" y="2253"/>
              <a:ext cx="36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Straight Connector 163"/>
            <p:cNvCxnSpPr>
              <a:cxnSpLocks noChangeAspect="1" noChangeShapeType="1"/>
              <a:stCxn id="176" idx="1"/>
              <a:endCxn id="177" idx="4"/>
            </p:cNvCxnSpPr>
            <p:nvPr/>
          </p:nvCxnSpPr>
          <p:spPr bwMode="auto">
            <a:xfrm rot="16200000" flipV="1">
              <a:off x="2307" y="1433"/>
              <a:ext cx="1250" cy="1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5" name="Straight Connector 12"/>
            <p:cNvCxnSpPr>
              <a:cxnSpLocks noChangeAspect="1" noChangeShapeType="1"/>
            </p:cNvCxnSpPr>
            <p:nvPr/>
          </p:nvCxnSpPr>
          <p:spPr bwMode="auto">
            <a:xfrm rot="16200000" flipV="1">
              <a:off x="3124" y="1446"/>
              <a:ext cx="855" cy="5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6" name="Straight Connector 165"/>
            <p:cNvCxnSpPr>
              <a:cxnSpLocks noChangeAspect="1" noChangeShapeType="1"/>
              <a:stCxn id="169" idx="2"/>
              <a:endCxn id="177" idx="6"/>
            </p:cNvCxnSpPr>
            <p:nvPr/>
          </p:nvCxnSpPr>
          <p:spPr bwMode="auto">
            <a:xfrm rot="10800000">
              <a:off x="3012" y="726"/>
              <a:ext cx="1056" cy="1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Straight Connector 166"/>
            <p:cNvCxnSpPr>
              <a:cxnSpLocks noChangeAspect="1" noChangeShapeType="1"/>
              <a:stCxn id="177" idx="5"/>
              <a:endCxn id="170" idx="1"/>
            </p:cNvCxnSpPr>
            <p:nvPr/>
          </p:nvCxnSpPr>
          <p:spPr bwMode="auto">
            <a:xfrm rot="16200000" flipH="1">
              <a:off x="2987" y="820"/>
              <a:ext cx="163" cy="2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Straight Connector 167"/>
            <p:cNvCxnSpPr>
              <a:cxnSpLocks noChangeAspect="1" noChangeShapeType="1"/>
              <a:stCxn id="178" idx="6"/>
              <a:endCxn id="177" idx="2"/>
            </p:cNvCxnSpPr>
            <p:nvPr/>
          </p:nvCxnSpPr>
          <p:spPr bwMode="auto">
            <a:xfrm>
              <a:off x="2297" y="726"/>
              <a:ext cx="3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9" name="Oval 168"/>
            <p:cNvSpPr>
              <a:spLocks noChangeAspect="1" noChangeArrowheads="1"/>
            </p:cNvSpPr>
            <p:nvPr/>
          </p:nvSpPr>
          <p:spPr bwMode="auto">
            <a:xfrm>
              <a:off x="4068" y="723"/>
              <a:ext cx="322" cy="32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0" name="Oval 169"/>
            <p:cNvSpPr>
              <a:spLocks noChangeAspect="1" noChangeArrowheads="1"/>
            </p:cNvSpPr>
            <p:nvPr/>
          </p:nvSpPr>
          <p:spPr bwMode="auto">
            <a:xfrm>
              <a:off x="3126" y="957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1" name="Oval 170"/>
            <p:cNvSpPr>
              <a:spLocks noChangeAspect="1" noChangeArrowheads="1"/>
            </p:cNvSpPr>
            <p:nvPr/>
          </p:nvSpPr>
          <p:spPr bwMode="auto">
            <a:xfrm>
              <a:off x="4452" y="2090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2" name="Oval 171"/>
            <p:cNvSpPr>
              <a:spLocks noChangeAspect="1" noChangeArrowheads="1"/>
            </p:cNvSpPr>
            <p:nvPr/>
          </p:nvSpPr>
          <p:spPr bwMode="auto">
            <a:xfrm>
              <a:off x="3770" y="2090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3" name="Oval 172"/>
            <p:cNvSpPr>
              <a:spLocks noChangeAspect="1" noChangeArrowheads="1"/>
            </p:cNvSpPr>
            <p:nvPr/>
          </p:nvSpPr>
          <p:spPr bwMode="auto">
            <a:xfrm>
              <a:off x="4452" y="1467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4" name="Oval 173"/>
            <p:cNvSpPr>
              <a:spLocks noChangeAspect="1" noChangeArrowheads="1"/>
            </p:cNvSpPr>
            <p:nvPr/>
          </p:nvSpPr>
          <p:spPr bwMode="auto">
            <a:xfrm>
              <a:off x="3746" y="1466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5" name="Oval 174"/>
            <p:cNvSpPr>
              <a:spLocks noChangeAspect="1" noChangeArrowheads="1"/>
            </p:cNvSpPr>
            <p:nvPr/>
          </p:nvSpPr>
          <p:spPr bwMode="auto">
            <a:xfrm>
              <a:off x="5019" y="2570"/>
              <a:ext cx="322" cy="32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6" name="Oval 175"/>
            <p:cNvSpPr>
              <a:spLocks noChangeAspect="1" noChangeArrowheads="1"/>
            </p:cNvSpPr>
            <p:nvPr/>
          </p:nvSpPr>
          <p:spPr bwMode="auto">
            <a:xfrm>
              <a:off x="2965" y="2091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7" name="Oval 176"/>
            <p:cNvSpPr>
              <a:spLocks noChangeAspect="1" noChangeArrowheads="1"/>
            </p:cNvSpPr>
            <p:nvPr/>
          </p:nvSpPr>
          <p:spPr bwMode="auto">
            <a:xfrm>
              <a:off x="2690" y="563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8" name="Oval 177"/>
            <p:cNvSpPr>
              <a:spLocks noChangeAspect="1" noChangeArrowheads="1"/>
            </p:cNvSpPr>
            <p:nvPr/>
          </p:nvSpPr>
          <p:spPr bwMode="auto">
            <a:xfrm>
              <a:off x="1974" y="563"/>
              <a:ext cx="323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79" name="Oval 178"/>
            <p:cNvSpPr>
              <a:spLocks noChangeAspect="1" noChangeArrowheads="1"/>
            </p:cNvSpPr>
            <p:nvPr/>
          </p:nvSpPr>
          <p:spPr bwMode="auto">
            <a:xfrm>
              <a:off x="4370" y="108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180" name="Oval 179"/>
            <p:cNvSpPr>
              <a:spLocks noChangeAspect="1" noChangeArrowheads="1"/>
            </p:cNvSpPr>
            <p:nvPr/>
          </p:nvSpPr>
          <p:spPr bwMode="auto">
            <a:xfrm>
              <a:off x="3547" y="108"/>
              <a:ext cx="322" cy="32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cxnSp>
          <p:nvCxnSpPr>
            <p:cNvPr id="181" name="Straight Connector 180"/>
            <p:cNvCxnSpPr>
              <a:cxnSpLocks noChangeAspect="1" noChangeShapeType="1"/>
              <a:stCxn id="174" idx="4"/>
              <a:endCxn id="172" idx="0"/>
            </p:cNvCxnSpPr>
            <p:nvPr/>
          </p:nvCxnSpPr>
          <p:spPr bwMode="auto">
            <a:xfrm rot="16200000" flipH="1">
              <a:off x="3770" y="1929"/>
              <a:ext cx="29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181"/>
            <p:cNvCxnSpPr>
              <a:cxnSpLocks noChangeAspect="1" noChangeShapeType="1"/>
              <a:stCxn id="174" idx="3"/>
              <a:endCxn id="176" idx="7"/>
            </p:cNvCxnSpPr>
            <p:nvPr/>
          </p:nvCxnSpPr>
          <p:spPr bwMode="auto">
            <a:xfrm rot="5400000">
              <a:off x="3319" y="1665"/>
              <a:ext cx="395" cy="55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Straight Connector 182"/>
            <p:cNvCxnSpPr>
              <a:cxnSpLocks noChangeAspect="1" noChangeShapeType="1"/>
              <a:stCxn id="174" idx="1"/>
              <a:endCxn id="170" idx="5"/>
            </p:cNvCxnSpPr>
            <p:nvPr/>
          </p:nvCxnSpPr>
          <p:spPr bwMode="auto">
            <a:xfrm rot="16200000" flipV="1">
              <a:off x="3457" y="1179"/>
              <a:ext cx="279" cy="3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Straight Connector 183"/>
            <p:cNvCxnSpPr>
              <a:cxnSpLocks noChangeAspect="1" noChangeShapeType="1"/>
              <a:stCxn id="173" idx="1"/>
              <a:endCxn id="170" idx="6"/>
            </p:cNvCxnSpPr>
            <p:nvPr/>
          </p:nvCxnSpPr>
          <p:spPr bwMode="auto">
            <a:xfrm rot="16200000" flipV="1">
              <a:off x="3776" y="792"/>
              <a:ext cx="395" cy="105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5" name="Straight Connector 184"/>
            <p:cNvCxnSpPr>
              <a:cxnSpLocks noChangeAspect="1" noChangeShapeType="1"/>
              <a:stCxn id="173" idx="4"/>
              <a:endCxn id="171" idx="0"/>
            </p:cNvCxnSpPr>
            <p:nvPr/>
          </p:nvCxnSpPr>
          <p:spPr bwMode="auto">
            <a:xfrm rot="5400000">
              <a:off x="4465" y="1942"/>
              <a:ext cx="29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6" name="Straight Connector 185"/>
            <p:cNvCxnSpPr>
              <a:cxnSpLocks noChangeAspect="1" noChangeShapeType="1"/>
              <a:stCxn id="169" idx="4"/>
              <a:endCxn id="173" idx="0"/>
            </p:cNvCxnSpPr>
            <p:nvPr/>
          </p:nvCxnSpPr>
          <p:spPr bwMode="auto">
            <a:xfrm rot="16200000" flipH="1">
              <a:off x="4212" y="1067"/>
              <a:ext cx="417" cy="3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7" name="Straight Connector 186"/>
            <p:cNvCxnSpPr>
              <a:cxnSpLocks noChangeAspect="1" noChangeShapeType="1"/>
              <a:stCxn id="174" idx="0"/>
              <a:endCxn id="169" idx="4"/>
            </p:cNvCxnSpPr>
            <p:nvPr/>
          </p:nvCxnSpPr>
          <p:spPr bwMode="auto">
            <a:xfrm rot="5400000" flipH="1" flipV="1">
              <a:off x="3860" y="1097"/>
              <a:ext cx="416" cy="3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8" name="Straight Connector 187"/>
            <p:cNvCxnSpPr>
              <a:cxnSpLocks noChangeAspect="1" noChangeShapeType="1"/>
              <a:stCxn id="174" idx="5"/>
              <a:endCxn id="171" idx="1"/>
            </p:cNvCxnSpPr>
            <p:nvPr/>
          </p:nvCxnSpPr>
          <p:spPr bwMode="auto">
            <a:xfrm rot="16200000" flipH="1">
              <a:off x="4063" y="1702"/>
              <a:ext cx="394" cy="4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Straight Connector 188"/>
            <p:cNvCxnSpPr>
              <a:cxnSpLocks noChangeAspect="1" noChangeShapeType="1"/>
              <a:stCxn id="172" idx="7"/>
              <a:endCxn id="173" idx="3"/>
            </p:cNvCxnSpPr>
            <p:nvPr/>
          </p:nvCxnSpPr>
          <p:spPr bwMode="auto">
            <a:xfrm rot="5400000" flipH="1" flipV="1">
              <a:off x="4075" y="1715"/>
              <a:ext cx="393" cy="4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Straight Connector 189"/>
            <p:cNvCxnSpPr>
              <a:cxnSpLocks noChangeAspect="1" noChangeShapeType="1"/>
              <a:stCxn id="174" idx="6"/>
              <a:endCxn id="173" idx="2"/>
            </p:cNvCxnSpPr>
            <p:nvPr/>
          </p:nvCxnSpPr>
          <p:spPr bwMode="auto">
            <a:xfrm>
              <a:off x="4068" y="1629"/>
              <a:ext cx="384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1" name="Straight Connector 190"/>
            <p:cNvCxnSpPr>
              <a:cxnSpLocks noChangeAspect="1" noChangeShapeType="1"/>
              <a:stCxn id="180" idx="6"/>
              <a:endCxn id="179" idx="2"/>
            </p:cNvCxnSpPr>
            <p:nvPr/>
          </p:nvCxnSpPr>
          <p:spPr bwMode="auto">
            <a:xfrm>
              <a:off x="3869" y="271"/>
              <a:ext cx="50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Straight Connector 191"/>
            <p:cNvCxnSpPr>
              <a:cxnSpLocks noChangeAspect="1" noChangeShapeType="1"/>
              <a:stCxn id="170" idx="7"/>
              <a:endCxn id="180" idx="3"/>
            </p:cNvCxnSpPr>
            <p:nvPr/>
          </p:nvCxnSpPr>
          <p:spPr bwMode="auto">
            <a:xfrm rot="5400000" flipH="1" flipV="1">
              <a:off x="3188" y="599"/>
              <a:ext cx="619" cy="1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3" name="Straight Connector 192"/>
            <p:cNvCxnSpPr>
              <a:cxnSpLocks noChangeAspect="1" noChangeShapeType="1"/>
              <a:stCxn id="172" idx="2"/>
              <a:endCxn id="176" idx="6"/>
            </p:cNvCxnSpPr>
            <p:nvPr/>
          </p:nvCxnSpPr>
          <p:spPr bwMode="auto">
            <a:xfrm rot="10800000" flipV="1">
              <a:off x="3287" y="2253"/>
              <a:ext cx="48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" name="Straight Connector 193"/>
            <p:cNvCxnSpPr>
              <a:cxnSpLocks noChangeAspect="1" noChangeShapeType="1"/>
              <a:stCxn id="161" idx="0"/>
              <a:endCxn id="172" idx="3"/>
            </p:cNvCxnSpPr>
            <p:nvPr/>
          </p:nvCxnSpPr>
          <p:spPr bwMode="auto">
            <a:xfrm rot="5400000" flipH="1" flipV="1">
              <a:off x="3509" y="2400"/>
              <a:ext cx="339" cy="2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" name="Straight Connector 194"/>
            <p:cNvCxnSpPr>
              <a:cxnSpLocks noChangeAspect="1" noChangeShapeType="1"/>
              <a:stCxn id="161" idx="0"/>
              <a:endCxn id="176" idx="5"/>
            </p:cNvCxnSpPr>
            <p:nvPr/>
          </p:nvCxnSpPr>
          <p:spPr bwMode="auto">
            <a:xfrm rot="16200000" flipV="1">
              <a:off x="3221" y="2389"/>
              <a:ext cx="338" cy="3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6" name="Straight Connector 195"/>
            <p:cNvCxnSpPr>
              <a:cxnSpLocks noChangeAspect="1" noChangeShapeType="1"/>
              <a:stCxn id="159" idx="3"/>
              <a:endCxn id="178" idx="2"/>
            </p:cNvCxnSpPr>
            <p:nvPr/>
          </p:nvCxnSpPr>
          <p:spPr bwMode="auto">
            <a:xfrm>
              <a:off x="1553" y="723"/>
              <a:ext cx="421" cy="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7" name="Straight Connector 196"/>
            <p:cNvCxnSpPr>
              <a:cxnSpLocks noChangeAspect="1" noChangeShapeType="1"/>
              <a:stCxn id="159" idx="1"/>
              <a:endCxn id="160" idx="3"/>
            </p:cNvCxnSpPr>
            <p:nvPr/>
          </p:nvCxnSpPr>
          <p:spPr bwMode="auto">
            <a:xfrm rot="10800000">
              <a:off x="774" y="431"/>
              <a:ext cx="443" cy="2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8" name="Straight Connector 197"/>
            <p:cNvCxnSpPr>
              <a:cxnSpLocks noChangeAspect="1" noChangeShapeType="1"/>
              <a:endCxn id="159" idx="1"/>
            </p:cNvCxnSpPr>
            <p:nvPr/>
          </p:nvCxnSpPr>
          <p:spPr bwMode="auto">
            <a:xfrm flipV="1">
              <a:off x="774" y="723"/>
              <a:ext cx="443" cy="4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9" name="Straight Connector 198"/>
            <p:cNvCxnSpPr>
              <a:cxnSpLocks noChangeAspect="1" noChangeShapeType="1"/>
              <a:endCxn id="160" idx="2"/>
            </p:cNvCxnSpPr>
            <p:nvPr/>
          </p:nvCxnSpPr>
          <p:spPr bwMode="auto">
            <a:xfrm rot="5400000" flipH="1" flipV="1">
              <a:off x="421" y="777"/>
              <a:ext cx="3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0" name="Rectangle 199"/>
            <p:cNvSpPr>
              <a:spLocks noChangeAspect="1" noChangeArrowheads="1"/>
            </p:cNvSpPr>
            <p:nvPr/>
          </p:nvSpPr>
          <p:spPr bwMode="auto">
            <a:xfrm>
              <a:off x="1224" y="1514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1" name="Rectangle 200"/>
            <p:cNvSpPr>
              <a:spLocks noChangeAspect="1" noChangeArrowheads="1"/>
            </p:cNvSpPr>
            <p:nvPr/>
          </p:nvSpPr>
          <p:spPr bwMode="auto">
            <a:xfrm>
              <a:off x="431" y="2018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2" name="Rectangle 201"/>
            <p:cNvSpPr>
              <a:spLocks noChangeAspect="1" noChangeArrowheads="1"/>
            </p:cNvSpPr>
            <p:nvPr/>
          </p:nvSpPr>
          <p:spPr bwMode="auto">
            <a:xfrm>
              <a:off x="249" y="2821"/>
              <a:ext cx="336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3" name="Rectangle 202"/>
            <p:cNvSpPr>
              <a:spLocks noChangeAspect="1" noChangeArrowheads="1"/>
            </p:cNvSpPr>
            <p:nvPr/>
          </p:nvSpPr>
          <p:spPr bwMode="auto">
            <a:xfrm>
              <a:off x="638" y="3586"/>
              <a:ext cx="336" cy="321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4" name="Rectangle 203"/>
            <p:cNvSpPr>
              <a:spLocks noChangeAspect="1" noChangeArrowheads="1"/>
            </p:cNvSpPr>
            <p:nvPr/>
          </p:nvSpPr>
          <p:spPr bwMode="auto">
            <a:xfrm>
              <a:off x="1761" y="3586"/>
              <a:ext cx="336" cy="321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5" name="Rectangle 204"/>
            <p:cNvSpPr>
              <a:spLocks noChangeAspect="1" noChangeArrowheads="1"/>
            </p:cNvSpPr>
            <p:nvPr/>
          </p:nvSpPr>
          <p:spPr bwMode="auto">
            <a:xfrm>
              <a:off x="2201" y="2864"/>
              <a:ext cx="336" cy="321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sp>
          <p:nvSpPr>
            <p:cNvPr id="206" name="Rectangle 205"/>
            <p:cNvSpPr>
              <a:spLocks noChangeAspect="1" noChangeArrowheads="1"/>
            </p:cNvSpPr>
            <p:nvPr/>
          </p:nvSpPr>
          <p:spPr bwMode="auto">
            <a:xfrm>
              <a:off x="2026" y="2019"/>
              <a:ext cx="335" cy="320"/>
            </a:xfrm>
            <a:prstGeom prst="rect">
              <a:avLst/>
            </a:prstGeom>
            <a:solidFill>
              <a:srgbClr val="7F7F7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59410" tIns="29706" rIns="59410" bIns="29706" anchor="ctr"/>
            <a:lstStyle/>
            <a:p>
              <a:pPr algn="ctr" defTabSz="449263"/>
              <a:endParaRPr lang="en-US" sz="1100">
                <a:solidFill>
                  <a:srgbClr val="FFFFFF"/>
                </a:solidFill>
                <a:latin typeface="Times" charset="0"/>
                <a:cs typeface="ＭＳ Ｐゴシック" charset="0"/>
              </a:endParaRPr>
            </a:p>
          </p:txBody>
        </p:sp>
        <p:cxnSp>
          <p:nvCxnSpPr>
            <p:cNvPr id="207" name="Straight Connector 206"/>
            <p:cNvCxnSpPr>
              <a:cxnSpLocks noChangeAspect="1" noChangeShapeType="1"/>
              <a:stCxn id="200" idx="3"/>
              <a:endCxn id="206" idx="0"/>
            </p:cNvCxnSpPr>
            <p:nvPr/>
          </p:nvCxnSpPr>
          <p:spPr bwMode="auto">
            <a:xfrm>
              <a:off x="1560" y="1674"/>
              <a:ext cx="634" cy="3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" name="Straight Connector 207"/>
            <p:cNvCxnSpPr>
              <a:cxnSpLocks noChangeAspect="1" noChangeShapeType="1"/>
              <a:stCxn id="206" idx="2"/>
              <a:endCxn id="205" idx="0"/>
            </p:cNvCxnSpPr>
            <p:nvPr/>
          </p:nvCxnSpPr>
          <p:spPr bwMode="auto">
            <a:xfrm rot="16200000" flipH="1">
              <a:off x="2019" y="2514"/>
              <a:ext cx="525" cy="1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9" name="Straight Connector 208"/>
            <p:cNvCxnSpPr>
              <a:cxnSpLocks noChangeAspect="1" noChangeShapeType="1"/>
              <a:stCxn id="205" idx="2"/>
              <a:endCxn id="204" idx="3"/>
            </p:cNvCxnSpPr>
            <p:nvPr/>
          </p:nvCxnSpPr>
          <p:spPr bwMode="auto">
            <a:xfrm rot="5400000">
              <a:off x="1952" y="3330"/>
              <a:ext cx="561" cy="2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0" name="Straight Connector 209"/>
            <p:cNvCxnSpPr>
              <a:cxnSpLocks noChangeAspect="1" noChangeShapeType="1"/>
              <a:stCxn id="204" idx="1"/>
              <a:endCxn id="203" idx="3"/>
            </p:cNvCxnSpPr>
            <p:nvPr/>
          </p:nvCxnSpPr>
          <p:spPr bwMode="auto">
            <a:xfrm rot="10800000">
              <a:off x="974" y="3746"/>
              <a:ext cx="787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" name="Straight Connector 210"/>
            <p:cNvCxnSpPr>
              <a:cxnSpLocks noChangeAspect="1" noChangeShapeType="1"/>
              <a:stCxn id="203" idx="1"/>
              <a:endCxn id="202" idx="2"/>
            </p:cNvCxnSpPr>
            <p:nvPr/>
          </p:nvCxnSpPr>
          <p:spPr bwMode="auto">
            <a:xfrm rot="10800000">
              <a:off x="417" y="3141"/>
              <a:ext cx="221" cy="60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2" name="Straight Connector 211"/>
            <p:cNvCxnSpPr>
              <a:cxnSpLocks noChangeAspect="1" noChangeShapeType="1"/>
              <a:stCxn id="202" idx="0"/>
              <a:endCxn id="201" idx="2"/>
            </p:cNvCxnSpPr>
            <p:nvPr/>
          </p:nvCxnSpPr>
          <p:spPr bwMode="auto">
            <a:xfrm rot="5400000" flipH="1" flipV="1">
              <a:off x="266" y="2489"/>
              <a:ext cx="483" cy="1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3" name="Straight Connector 212"/>
            <p:cNvCxnSpPr>
              <a:cxnSpLocks noChangeAspect="1" noChangeShapeType="1"/>
              <a:stCxn id="201" idx="0"/>
              <a:endCxn id="200" idx="1"/>
            </p:cNvCxnSpPr>
            <p:nvPr/>
          </p:nvCxnSpPr>
          <p:spPr bwMode="auto">
            <a:xfrm rot="5400000" flipH="1" flipV="1">
              <a:off x="740" y="1533"/>
              <a:ext cx="344" cy="6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4" name="Straight Connector 213"/>
            <p:cNvCxnSpPr>
              <a:cxnSpLocks noChangeAspect="1" noChangeShapeType="1"/>
              <a:stCxn id="201" idx="3"/>
              <a:endCxn id="206" idx="1"/>
            </p:cNvCxnSpPr>
            <p:nvPr/>
          </p:nvCxnSpPr>
          <p:spPr bwMode="auto">
            <a:xfrm>
              <a:off x="767" y="2178"/>
              <a:ext cx="125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" name="Straight Connector 214"/>
            <p:cNvCxnSpPr>
              <a:cxnSpLocks noChangeAspect="1" noChangeShapeType="1"/>
              <a:stCxn id="200" idx="2"/>
              <a:endCxn id="205" idx="0"/>
            </p:cNvCxnSpPr>
            <p:nvPr/>
          </p:nvCxnSpPr>
          <p:spPr bwMode="auto">
            <a:xfrm rot="16200000" flipH="1">
              <a:off x="1366" y="1860"/>
              <a:ext cx="1030" cy="97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6" name="Straight Connector 215"/>
            <p:cNvCxnSpPr>
              <a:cxnSpLocks noChangeAspect="1" noChangeShapeType="1"/>
              <a:stCxn id="206" idx="2"/>
            </p:cNvCxnSpPr>
            <p:nvPr/>
          </p:nvCxnSpPr>
          <p:spPr bwMode="auto">
            <a:xfrm rot="5400000">
              <a:off x="1438" y="2830"/>
              <a:ext cx="1247" cy="2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" name="Straight Connector 216"/>
            <p:cNvCxnSpPr>
              <a:cxnSpLocks noChangeAspect="1" noChangeShapeType="1"/>
              <a:stCxn id="205" idx="2"/>
              <a:endCxn id="203" idx="3"/>
            </p:cNvCxnSpPr>
            <p:nvPr/>
          </p:nvCxnSpPr>
          <p:spPr bwMode="auto">
            <a:xfrm rot="5400000">
              <a:off x="1391" y="2768"/>
              <a:ext cx="561" cy="13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8" name="Straight Connector 217"/>
            <p:cNvCxnSpPr>
              <a:cxnSpLocks noChangeAspect="1" noChangeShapeType="1"/>
              <a:stCxn id="204" idx="1"/>
              <a:endCxn id="202" idx="2"/>
            </p:cNvCxnSpPr>
            <p:nvPr/>
          </p:nvCxnSpPr>
          <p:spPr bwMode="auto">
            <a:xfrm rot="10800000">
              <a:off x="417" y="3141"/>
              <a:ext cx="1344" cy="60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9" name="Straight Connector 218"/>
            <p:cNvCxnSpPr>
              <a:cxnSpLocks noChangeAspect="1" noChangeShapeType="1"/>
              <a:stCxn id="203" idx="0"/>
              <a:endCxn id="201" idx="2"/>
            </p:cNvCxnSpPr>
            <p:nvPr/>
          </p:nvCxnSpPr>
          <p:spPr bwMode="auto">
            <a:xfrm rot="16200000" flipV="1">
              <a:off x="79" y="2858"/>
              <a:ext cx="1248" cy="2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0" name="Straight Connector 219"/>
            <p:cNvCxnSpPr>
              <a:cxnSpLocks noChangeAspect="1" noChangeShapeType="1"/>
              <a:stCxn id="200" idx="2"/>
              <a:endCxn id="202" idx="0"/>
            </p:cNvCxnSpPr>
            <p:nvPr/>
          </p:nvCxnSpPr>
          <p:spPr bwMode="auto">
            <a:xfrm rot="5400000">
              <a:off x="411" y="1840"/>
              <a:ext cx="987" cy="9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1" name="Straight Connector 220"/>
            <p:cNvCxnSpPr>
              <a:cxnSpLocks noChangeAspect="1" noChangeShapeType="1"/>
              <a:stCxn id="201" idx="3"/>
              <a:endCxn id="205" idx="1"/>
            </p:cNvCxnSpPr>
            <p:nvPr/>
          </p:nvCxnSpPr>
          <p:spPr bwMode="auto">
            <a:xfrm>
              <a:off x="767" y="2178"/>
              <a:ext cx="1434" cy="8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2" name="Straight Connector 221"/>
            <p:cNvCxnSpPr>
              <a:cxnSpLocks noChangeAspect="1" noChangeShapeType="1"/>
              <a:stCxn id="200" idx="2"/>
              <a:endCxn id="204" idx="0"/>
            </p:cNvCxnSpPr>
            <p:nvPr/>
          </p:nvCxnSpPr>
          <p:spPr bwMode="auto">
            <a:xfrm rot="16200000" flipH="1">
              <a:off x="785" y="2441"/>
              <a:ext cx="1752" cy="5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3" name="Straight Connector 222"/>
            <p:cNvCxnSpPr>
              <a:cxnSpLocks noChangeAspect="1" noChangeShapeType="1"/>
              <a:stCxn id="206" idx="1"/>
              <a:endCxn id="203" idx="0"/>
            </p:cNvCxnSpPr>
            <p:nvPr/>
          </p:nvCxnSpPr>
          <p:spPr bwMode="auto">
            <a:xfrm rot="10800000" flipV="1">
              <a:off x="806" y="2179"/>
              <a:ext cx="1220" cy="14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4" name="Straight Connector 223"/>
            <p:cNvCxnSpPr>
              <a:cxnSpLocks noChangeAspect="1" noChangeShapeType="1"/>
              <a:stCxn id="205" idx="1"/>
              <a:endCxn id="202" idx="3"/>
            </p:cNvCxnSpPr>
            <p:nvPr/>
          </p:nvCxnSpPr>
          <p:spPr bwMode="auto">
            <a:xfrm rot="10800000">
              <a:off x="585" y="2981"/>
              <a:ext cx="1616" cy="4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" name="Straight Connector 224"/>
            <p:cNvCxnSpPr>
              <a:cxnSpLocks noChangeAspect="1" noChangeShapeType="1"/>
              <a:stCxn id="201" idx="3"/>
              <a:endCxn id="204" idx="0"/>
            </p:cNvCxnSpPr>
            <p:nvPr/>
          </p:nvCxnSpPr>
          <p:spPr bwMode="auto">
            <a:xfrm>
              <a:off x="767" y="2178"/>
              <a:ext cx="1162" cy="14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" name="Straight Connector 225"/>
            <p:cNvCxnSpPr>
              <a:cxnSpLocks noChangeAspect="1" noChangeShapeType="1"/>
              <a:stCxn id="200" idx="2"/>
              <a:endCxn id="203" idx="0"/>
            </p:cNvCxnSpPr>
            <p:nvPr/>
          </p:nvCxnSpPr>
          <p:spPr bwMode="auto">
            <a:xfrm rot="5400000">
              <a:off x="223" y="2417"/>
              <a:ext cx="1752" cy="58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7" name="Straight Connector 226"/>
            <p:cNvCxnSpPr>
              <a:cxnSpLocks noChangeAspect="1" noChangeShapeType="1"/>
              <a:stCxn id="202" idx="3"/>
              <a:endCxn id="206" idx="1"/>
            </p:cNvCxnSpPr>
            <p:nvPr/>
          </p:nvCxnSpPr>
          <p:spPr bwMode="auto">
            <a:xfrm flipV="1">
              <a:off x="585" y="2179"/>
              <a:ext cx="1441" cy="8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28" name="AutoShape 6"/>
          <p:cNvSpPr>
            <a:spLocks noChangeArrowheads="1"/>
          </p:cNvSpPr>
          <p:nvPr/>
        </p:nvSpPr>
        <p:spPr bwMode="auto">
          <a:xfrm>
            <a:off x="1700105" y="671159"/>
            <a:ext cx="4259825" cy="3701270"/>
          </a:xfrm>
          <a:prstGeom prst="roundRect">
            <a:avLst>
              <a:gd name="adj" fmla="val 16667"/>
            </a:avLst>
          </a:prstGeom>
          <a:noFill/>
          <a:ln w="28575" cmpd="sng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9" name="AutoShape 6"/>
          <p:cNvSpPr>
            <a:spLocks noChangeArrowheads="1"/>
          </p:cNvSpPr>
          <p:nvPr/>
        </p:nvSpPr>
        <p:spPr bwMode="auto">
          <a:xfrm>
            <a:off x="6228786" y="671159"/>
            <a:ext cx="4259825" cy="3701270"/>
          </a:xfrm>
          <a:prstGeom prst="roundRect">
            <a:avLst>
              <a:gd name="adj" fmla="val 16667"/>
            </a:avLst>
          </a:prstGeom>
          <a:noFill/>
          <a:ln w="28575" cmpd="sng">
            <a:solidFill>
              <a:schemeClr val="tx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2087648" y="234591"/>
            <a:ext cx="13266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Arial"/>
                <a:cs typeface="Arial"/>
              </a:rPr>
              <a:t>Ages 7-8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6885591" y="234591"/>
            <a:ext cx="16195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Arial"/>
                <a:cs typeface="Arial"/>
              </a:rPr>
              <a:t>Ages 10-11</a:t>
            </a:r>
          </a:p>
        </p:txBody>
      </p:sp>
    </p:spTree>
    <p:extLst>
      <p:ext uri="{BB962C8B-B14F-4D97-AF65-F5344CB8AC3E}">
        <p14:creationId xmlns="" xmlns:p14="http://schemas.microsoft.com/office/powerpoint/2010/main" val="402610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2914348" y="295083"/>
            <a:ext cx="63386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Example: Name 2 people</a:t>
            </a:r>
            <a:endParaRPr lang="en-US" sz="4400" b="1" dirty="0"/>
          </a:p>
        </p:txBody>
      </p:sp>
      <p:graphicFrame>
        <p:nvGraphicFramePr>
          <p:cNvPr id="27" name="Group 2"/>
          <p:cNvGraphicFramePr>
            <a:graphicFrameLocks noGrp="1" noChangeAspect="1"/>
          </p:cNvGraphicFramePr>
          <p:nvPr>
            <p:extLst/>
          </p:nvPr>
        </p:nvGraphicFramePr>
        <p:xfrm>
          <a:off x="4080978" y="2057400"/>
          <a:ext cx="3805440" cy="3604284"/>
        </p:xfrm>
        <a:graphic>
          <a:graphicData uri="http://schemas.openxmlformats.org/drawingml/2006/table">
            <a:tbl>
              <a:tblPr/>
              <a:tblGrid>
                <a:gridCol w="1192548"/>
                <a:gridCol w="1272945"/>
                <a:gridCol w="1339947"/>
              </a:tblGrid>
              <a:tr h="65815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Person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Contact1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Contact2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Johann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Tom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Roberto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Tom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Johann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8741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372290" y="295083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Measuring contacts</a:t>
            </a:r>
            <a:endParaRPr lang="en-US" sz="4400" b="1" dirty="0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839113" y="1961214"/>
            <a:ext cx="495009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dirty="0"/>
              <a:t>The </a:t>
            </a:r>
            <a:r>
              <a:rPr lang="en-US" sz="2200" b="1" dirty="0"/>
              <a:t>out-degree</a:t>
            </a:r>
            <a:r>
              <a:rPr lang="en-US" sz="2200" dirty="0"/>
              <a:t> is the number of people the student named: 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2839112" y="3418965"/>
            <a:ext cx="54197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dirty="0"/>
              <a:t>The </a:t>
            </a:r>
            <a:r>
              <a:rPr lang="en-US" sz="2200" b="1" dirty="0"/>
              <a:t>in-degree </a:t>
            </a:r>
            <a:r>
              <a:rPr lang="en-US" sz="2200" dirty="0"/>
              <a:t>is the number of people who named the student: </a:t>
            </a:r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 flipV="1">
            <a:off x="8235355" y="2054805"/>
            <a:ext cx="609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 flipV="1">
            <a:off x="8292506" y="2351668"/>
            <a:ext cx="76517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>
            <a:off x="8295680" y="2443743"/>
            <a:ext cx="685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16"/>
          <p:cNvSpPr>
            <a:spLocks noChangeAspect="1" noChangeArrowheads="1"/>
          </p:cNvSpPr>
          <p:nvPr/>
        </p:nvSpPr>
        <p:spPr bwMode="auto">
          <a:xfrm>
            <a:off x="7778156" y="2131006"/>
            <a:ext cx="512763" cy="512763"/>
          </a:xfrm>
          <a:prstGeom prst="ellipse">
            <a:avLst/>
          </a:prstGeom>
          <a:solidFill>
            <a:srgbClr val="00FF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/>
              <a:t>A1</a:t>
            </a:r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7893761" y="3540705"/>
            <a:ext cx="685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V="1">
            <a:off x="7954086" y="3921705"/>
            <a:ext cx="609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20"/>
          <p:cNvSpPr>
            <a:spLocks noChangeAspect="1" noChangeArrowheads="1"/>
          </p:cNvSpPr>
          <p:nvPr/>
        </p:nvSpPr>
        <p:spPr bwMode="auto">
          <a:xfrm>
            <a:off x="8579561" y="3616905"/>
            <a:ext cx="508000" cy="508000"/>
          </a:xfrm>
          <a:prstGeom prst="ellipse">
            <a:avLst/>
          </a:prstGeom>
          <a:solidFill>
            <a:srgbClr val="00FF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/>
              <a:t>A1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39112" y="4806399"/>
            <a:ext cx="6858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200" dirty="0">
                <a:latin typeface="Arial"/>
                <a:cs typeface="Arial"/>
              </a:rPr>
              <a:t>Two students who each name each other form a </a:t>
            </a:r>
            <a:r>
              <a:rPr lang="en-US" sz="2200" b="1" dirty="0">
                <a:latin typeface="Arial"/>
                <a:cs typeface="Arial"/>
              </a:rPr>
              <a:t>mutual link</a:t>
            </a:r>
          </a:p>
        </p:txBody>
      </p:sp>
      <p:sp>
        <p:nvSpPr>
          <p:cNvPr id="14" name="Oval 29"/>
          <p:cNvSpPr>
            <a:spLocks noChangeAspect="1" noChangeArrowheads="1"/>
          </p:cNvSpPr>
          <p:nvPr/>
        </p:nvSpPr>
        <p:spPr bwMode="auto">
          <a:xfrm>
            <a:off x="6949530" y="5662796"/>
            <a:ext cx="719137" cy="720725"/>
          </a:xfrm>
          <a:prstGeom prst="ellipse">
            <a:avLst/>
          </a:prstGeom>
          <a:solidFill>
            <a:srgbClr val="00FF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A4</a:t>
            </a:r>
          </a:p>
        </p:txBody>
      </p:sp>
      <p:sp>
        <p:nvSpPr>
          <p:cNvPr id="15" name="Oval 30"/>
          <p:cNvSpPr>
            <a:spLocks noChangeAspect="1" noChangeArrowheads="1"/>
          </p:cNvSpPr>
          <p:nvPr/>
        </p:nvSpPr>
        <p:spPr bwMode="auto">
          <a:xfrm>
            <a:off x="5201692" y="5662796"/>
            <a:ext cx="720725" cy="720725"/>
          </a:xfrm>
          <a:prstGeom prst="ellipse">
            <a:avLst/>
          </a:prstGeom>
          <a:solidFill>
            <a:srgbClr val="00FF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/>
              <a:t>A1</a:t>
            </a:r>
          </a:p>
        </p:txBody>
      </p:sp>
      <p:cxnSp>
        <p:nvCxnSpPr>
          <p:cNvPr id="16" name="Straight Arrow Connector 15"/>
          <p:cNvCxnSpPr>
            <a:cxnSpLocks noChangeShapeType="1"/>
            <a:stCxn id="14" idx="2"/>
            <a:endCxn id="15" idx="6"/>
          </p:cNvCxnSpPr>
          <p:nvPr/>
        </p:nvCxnSpPr>
        <p:spPr bwMode="auto">
          <a:xfrm rot="10800000" flipV="1">
            <a:off x="5922417" y="6023158"/>
            <a:ext cx="1027113" cy="0"/>
          </a:xfrm>
          <a:prstGeom prst="straightConnector1">
            <a:avLst/>
          </a:prstGeom>
          <a:noFill/>
          <a:ln w="88900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82326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372290" y="295083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Add degree data</a:t>
            </a:r>
            <a:endParaRPr lang="en-US" sz="4400" b="1" dirty="0"/>
          </a:p>
        </p:txBody>
      </p:sp>
      <p:graphicFrame>
        <p:nvGraphicFramePr>
          <p:cNvPr id="29" name="Group 2"/>
          <p:cNvGraphicFramePr>
            <a:graphicFrameLocks noGrp="1" noChangeAspect="1"/>
          </p:cNvGraphicFramePr>
          <p:nvPr>
            <p:extLst/>
          </p:nvPr>
        </p:nvGraphicFramePr>
        <p:xfrm>
          <a:off x="2362201" y="1979840"/>
          <a:ext cx="7610919" cy="3604284"/>
        </p:xfrm>
        <a:graphic>
          <a:graphicData uri="http://schemas.openxmlformats.org/drawingml/2006/table">
            <a:tbl>
              <a:tblPr/>
              <a:tblGrid>
                <a:gridCol w="1192548"/>
                <a:gridCol w="1272945"/>
                <a:gridCol w="1194389"/>
                <a:gridCol w="1414051"/>
                <a:gridCol w="1268493"/>
                <a:gridCol w="1268493"/>
              </a:tblGrid>
              <a:tr h="65815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Person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Contact1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Contact2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Out-Degree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In-degree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Mutual Links</a:t>
                      </a:r>
                    </a:p>
                  </a:txBody>
                  <a:tcPr marL="16708" marR="16708" marT="16708" marB="0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Johann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Tom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5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Andrew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Alicia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3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Roberto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Julia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Ken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0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0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266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Tom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Johann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Josh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2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-112" charset="0"/>
                          <a:ea typeface="ＭＳ Ｐゴシック" pitchFamily="-112" charset="-128"/>
                        </a:rPr>
                        <a:t>1</a:t>
                      </a:r>
                    </a:p>
                  </a:txBody>
                  <a:tcPr marL="16708" marR="16708" marT="16708" marB="0" anchor="b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750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372290" y="295083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Network structure</a:t>
            </a:r>
            <a:endParaRPr lang="en-US" sz="4400" b="1" dirty="0"/>
          </a:p>
        </p:txBody>
      </p:sp>
      <p:grpSp>
        <p:nvGrpSpPr>
          <p:cNvPr id="49" name="Group 48"/>
          <p:cNvGrpSpPr/>
          <p:nvPr/>
        </p:nvGrpSpPr>
        <p:grpSpPr>
          <a:xfrm>
            <a:off x="2249501" y="2220757"/>
            <a:ext cx="7515788" cy="3279487"/>
            <a:chOff x="151017" y="1319925"/>
            <a:chExt cx="7811006" cy="3408305"/>
          </a:xfrm>
        </p:grpSpPr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1559944" y="1319926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Julia</a:t>
              </a:r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6892048" y="3653631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Ken</a:t>
              </a: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5050479" y="2454057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Andrew</a:t>
              </a: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151017" y="366143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Tom</a:t>
              </a: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3980504" y="366143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Alicia</a:t>
              </a: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1672410" y="366143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Josh</a:t>
              </a: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6892048" y="1319925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Roberto</a:t>
              </a:r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151017" y="1319926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Johann</a:t>
              </a:r>
            </a:p>
          </p:txBody>
        </p:sp>
        <p:cxnSp>
          <p:nvCxnSpPr>
            <p:cNvPr id="35" name="AutoShape 30"/>
            <p:cNvCxnSpPr>
              <a:cxnSpLocks noChangeShapeType="1"/>
              <a:stCxn id="31" idx="1"/>
              <a:endCxn id="27" idx="5"/>
            </p:cNvCxnSpPr>
            <p:nvPr/>
          </p:nvCxnSpPr>
          <p:spPr bwMode="auto">
            <a:xfrm flipH="1" flipV="1">
              <a:off x="2473224" y="2230496"/>
              <a:ext cx="1663974" cy="15871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6" name="AutoShape 30"/>
            <p:cNvCxnSpPr>
              <a:cxnSpLocks noChangeShapeType="1"/>
              <a:stCxn id="34" idx="6"/>
              <a:endCxn id="27" idx="2"/>
            </p:cNvCxnSpPr>
            <p:nvPr/>
          </p:nvCxnSpPr>
          <p:spPr bwMode="auto">
            <a:xfrm>
              <a:off x="1220992" y="1853326"/>
              <a:ext cx="338952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7" name="AutoShape 30"/>
            <p:cNvCxnSpPr>
              <a:cxnSpLocks noChangeShapeType="1"/>
              <a:stCxn id="32" idx="6"/>
              <a:endCxn id="31" idx="2"/>
            </p:cNvCxnSpPr>
            <p:nvPr/>
          </p:nvCxnSpPr>
          <p:spPr bwMode="auto">
            <a:xfrm>
              <a:off x="2742385" y="4194830"/>
              <a:ext cx="123811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38" name="Group 117"/>
            <p:cNvGrpSpPr>
              <a:grpSpLocks/>
            </p:cNvGrpSpPr>
            <p:nvPr/>
          </p:nvGrpSpPr>
          <p:grpSpPr bwMode="auto">
            <a:xfrm>
              <a:off x="2094932" y="1853326"/>
              <a:ext cx="2955548" cy="1808104"/>
              <a:chOff x="1788786" y="1164756"/>
              <a:chExt cx="2956581" cy="1807164"/>
            </a:xfrm>
          </p:grpSpPr>
          <p:cxnSp>
            <p:nvCxnSpPr>
              <p:cNvPr id="39" name="AutoShape 30"/>
              <p:cNvCxnSpPr>
                <a:cxnSpLocks noChangeShapeType="1"/>
                <a:stCxn id="27" idx="6"/>
                <a:endCxn id="29" idx="2"/>
              </p:cNvCxnSpPr>
              <p:nvPr/>
            </p:nvCxnSpPr>
            <p:spPr bwMode="auto">
              <a:xfrm>
                <a:off x="2323960" y="1164756"/>
                <a:ext cx="2421407" cy="1133541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0" name="AutoShape 30"/>
              <p:cNvCxnSpPr>
                <a:cxnSpLocks noChangeShapeType="1"/>
                <a:stCxn id="27" idx="4"/>
                <a:endCxn id="32" idx="0"/>
              </p:cNvCxnSpPr>
              <p:nvPr/>
            </p:nvCxnSpPr>
            <p:spPr bwMode="auto">
              <a:xfrm>
                <a:off x="1788786" y="1697879"/>
                <a:ext cx="112506" cy="1274041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1" name="Group 125"/>
            <p:cNvGrpSpPr>
              <a:grpSpLocks/>
            </p:cNvGrpSpPr>
            <p:nvPr/>
          </p:nvGrpSpPr>
          <p:grpSpPr bwMode="auto">
            <a:xfrm>
              <a:off x="5050480" y="3364627"/>
              <a:ext cx="1998263" cy="830203"/>
              <a:chOff x="4742800" y="2674526"/>
              <a:chExt cx="2000701" cy="830396"/>
            </a:xfrm>
          </p:grpSpPr>
          <p:cxnSp>
            <p:nvCxnSpPr>
              <p:cNvPr id="42" name="AutoShape 30"/>
              <p:cNvCxnSpPr>
                <a:cxnSpLocks noChangeShapeType="1"/>
                <a:stCxn id="29" idx="5"/>
                <a:endCxn id="28" idx="1"/>
              </p:cNvCxnSpPr>
              <p:nvPr/>
            </p:nvCxnSpPr>
            <p:spPr bwMode="auto">
              <a:xfrm>
                <a:off x="5657194" y="2674526"/>
                <a:ext cx="1086307" cy="445337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3" name="AutoShape 30"/>
              <p:cNvCxnSpPr>
                <a:cxnSpLocks noChangeShapeType="1"/>
                <a:stCxn id="28" idx="2"/>
                <a:endCxn id="31" idx="6"/>
              </p:cNvCxnSpPr>
              <p:nvPr/>
            </p:nvCxnSpPr>
            <p:spPr bwMode="auto">
              <a:xfrm flipH="1">
                <a:off x="4742800" y="3497121"/>
                <a:ext cx="1843817" cy="7801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4" name="Group 133"/>
            <p:cNvGrpSpPr>
              <a:grpSpLocks/>
            </p:cNvGrpSpPr>
            <p:nvPr/>
          </p:nvGrpSpPr>
          <p:grpSpPr bwMode="auto">
            <a:xfrm>
              <a:off x="2473224" y="1476156"/>
              <a:ext cx="4953812" cy="2177475"/>
              <a:chOff x="2168353" y="786527"/>
              <a:chExt cx="4953324" cy="2177471"/>
            </a:xfrm>
          </p:grpSpPr>
          <p:cxnSp>
            <p:nvCxnSpPr>
              <p:cNvPr id="45" name="AutoShape 30"/>
              <p:cNvCxnSpPr>
                <a:cxnSpLocks noChangeShapeType="1"/>
                <a:stCxn id="33" idx="2"/>
                <a:endCxn id="27" idx="7"/>
              </p:cNvCxnSpPr>
              <p:nvPr/>
            </p:nvCxnSpPr>
            <p:spPr bwMode="auto">
              <a:xfrm flipH="1" flipV="1">
                <a:off x="2168353" y="786527"/>
                <a:ext cx="4418389" cy="377168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46" name="AutoShape 30"/>
              <p:cNvCxnSpPr>
                <a:cxnSpLocks noChangeShapeType="1"/>
                <a:stCxn id="33" idx="4"/>
                <a:endCxn id="28" idx="0"/>
              </p:cNvCxnSpPr>
              <p:nvPr/>
            </p:nvCxnSpPr>
            <p:spPr bwMode="auto">
              <a:xfrm>
                <a:off x="7121677" y="1697094"/>
                <a:ext cx="0" cy="126690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</p:grpSp>
        <p:cxnSp>
          <p:nvCxnSpPr>
            <p:cNvPr id="47" name="AutoShape 30"/>
            <p:cNvCxnSpPr>
              <a:cxnSpLocks noChangeShapeType="1"/>
              <a:stCxn id="30" idx="6"/>
              <a:endCxn id="32" idx="2"/>
            </p:cNvCxnSpPr>
            <p:nvPr/>
          </p:nvCxnSpPr>
          <p:spPr bwMode="auto">
            <a:xfrm>
              <a:off x="1220992" y="4194830"/>
              <a:ext cx="451418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8" name="AutoShape 30"/>
            <p:cNvCxnSpPr>
              <a:cxnSpLocks noChangeShapeType="1"/>
              <a:stCxn id="30" idx="0"/>
              <a:endCxn id="34" idx="4"/>
            </p:cNvCxnSpPr>
            <p:nvPr/>
          </p:nvCxnSpPr>
          <p:spPr bwMode="auto">
            <a:xfrm flipV="1">
              <a:off x="686005" y="2386726"/>
              <a:ext cx="0" cy="1274704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12017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372290" y="295083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Network structure</a:t>
            </a:r>
            <a:endParaRPr lang="en-US" sz="4400" b="1" dirty="0"/>
          </a:p>
        </p:txBody>
      </p:sp>
      <p:grpSp>
        <p:nvGrpSpPr>
          <p:cNvPr id="49" name="Group 48"/>
          <p:cNvGrpSpPr/>
          <p:nvPr/>
        </p:nvGrpSpPr>
        <p:grpSpPr>
          <a:xfrm>
            <a:off x="3122100" y="1934757"/>
            <a:ext cx="6252146" cy="4585409"/>
            <a:chOff x="-454167" y="844494"/>
            <a:chExt cx="6497730" cy="4765523"/>
          </a:xfrm>
        </p:grpSpPr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-454167" y="2610286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Julia</a:t>
              </a:r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4973588" y="4543217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Ken</a:t>
              </a: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2477067" y="3301757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Andrew</a:t>
              </a: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2847994" y="844494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Tom</a:t>
              </a: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4973588" y="2705353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Alicia</a:t>
              </a: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4973588" y="844494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Josh</a:t>
              </a: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-454167" y="4543215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Roberto</a:t>
              </a:r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-454167" y="844494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Johann</a:t>
              </a:r>
            </a:p>
          </p:txBody>
        </p:sp>
        <p:cxnSp>
          <p:nvCxnSpPr>
            <p:cNvPr id="35" name="AutoShape 30"/>
            <p:cNvCxnSpPr>
              <a:cxnSpLocks noChangeShapeType="1"/>
              <a:stCxn id="31" idx="1"/>
              <a:endCxn id="27" idx="6"/>
            </p:cNvCxnSpPr>
            <p:nvPr/>
          </p:nvCxnSpPr>
          <p:spPr bwMode="auto">
            <a:xfrm flipH="1">
              <a:off x="615808" y="2861583"/>
              <a:ext cx="4514474" cy="28210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6" name="AutoShape 30"/>
            <p:cNvCxnSpPr>
              <a:cxnSpLocks noChangeShapeType="1"/>
              <a:stCxn id="34" idx="4"/>
              <a:endCxn id="27" idx="0"/>
            </p:cNvCxnSpPr>
            <p:nvPr/>
          </p:nvCxnSpPr>
          <p:spPr bwMode="auto">
            <a:xfrm>
              <a:off x="80821" y="1911294"/>
              <a:ext cx="0" cy="69899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7" name="AutoShape 30"/>
            <p:cNvCxnSpPr>
              <a:cxnSpLocks noChangeShapeType="1"/>
              <a:stCxn id="32" idx="4"/>
              <a:endCxn id="31" idx="0"/>
            </p:cNvCxnSpPr>
            <p:nvPr/>
          </p:nvCxnSpPr>
          <p:spPr bwMode="auto">
            <a:xfrm>
              <a:off x="5508576" y="1911294"/>
              <a:ext cx="0" cy="79406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38" name="Group 117"/>
            <p:cNvGrpSpPr>
              <a:grpSpLocks/>
            </p:cNvGrpSpPr>
            <p:nvPr/>
          </p:nvGrpSpPr>
          <p:grpSpPr bwMode="auto">
            <a:xfrm>
              <a:off x="459114" y="1755064"/>
              <a:ext cx="4671168" cy="2080092"/>
              <a:chOff x="152396" y="1066545"/>
              <a:chExt cx="4672801" cy="2079010"/>
            </a:xfrm>
          </p:grpSpPr>
          <p:cxnSp>
            <p:nvCxnSpPr>
              <p:cNvPr id="39" name="AutoShape 30"/>
              <p:cNvCxnSpPr>
                <a:cxnSpLocks noChangeShapeType="1"/>
                <a:stCxn id="27" idx="5"/>
                <a:endCxn id="29" idx="2"/>
              </p:cNvCxnSpPr>
              <p:nvPr/>
            </p:nvCxnSpPr>
            <p:spPr bwMode="auto">
              <a:xfrm>
                <a:off x="152396" y="2831419"/>
                <a:ext cx="2018659" cy="314136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0" name="AutoShape 30"/>
              <p:cNvCxnSpPr>
                <a:cxnSpLocks noChangeShapeType="1"/>
                <a:stCxn id="27" idx="7"/>
                <a:endCxn id="32" idx="3"/>
              </p:cNvCxnSpPr>
              <p:nvPr/>
            </p:nvCxnSpPr>
            <p:spPr bwMode="auto">
              <a:xfrm flipV="1">
                <a:off x="152396" y="1066545"/>
                <a:ext cx="4672801" cy="1010926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1" name="Group 125"/>
            <p:cNvGrpSpPr>
              <a:grpSpLocks/>
            </p:cNvGrpSpPr>
            <p:nvPr/>
          </p:nvGrpSpPr>
          <p:grpSpPr bwMode="auto">
            <a:xfrm>
              <a:off x="3547042" y="3772153"/>
              <a:ext cx="1961534" cy="927295"/>
              <a:chOff x="3237525" y="3082144"/>
              <a:chExt cx="1963926" cy="927510"/>
            </a:xfrm>
          </p:grpSpPr>
          <p:cxnSp>
            <p:nvCxnSpPr>
              <p:cNvPr id="42" name="AutoShape 30"/>
              <p:cNvCxnSpPr>
                <a:cxnSpLocks noChangeShapeType="1"/>
                <a:stCxn id="29" idx="6"/>
                <a:endCxn id="28" idx="1"/>
              </p:cNvCxnSpPr>
              <p:nvPr/>
            </p:nvCxnSpPr>
            <p:spPr bwMode="auto">
              <a:xfrm>
                <a:off x="3237525" y="3145163"/>
                <a:ext cx="1585171" cy="864491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3" name="AutoShape 30"/>
              <p:cNvCxnSpPr>
                <a:cxnSpLocks noChangeShapeType="1"/>
                <a:stCxn id="28" idx="0"/>
                <a:endCxn id="31" idx="4"/>
              </p:cNvCxnSpPr>
              <p:nvPr/>
            </p:nvCxnSpPr>
            <p:spPr bwMode="auto">
              <a:xfrm flipV="1">
                <a:off x="5201451" y="3082144"/>
                <a:ext cx="0" cy="771244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4" name="Group 133"/>
            <p:cNvGrpSpPr>
              <a:grpSpLocks/>
            </p:cNvGrpSpPr>
            <p:nvPr/>
          </p:nvGrpSpPr>
          <p:grpSpPr bwMode="auto">
            <a:xfrm>
              <a:off x="80821" y="3677085"/>
              <a:ext cx="4892767" cy="1399532"/>
              <a:chOff x="-223815" y="2987454"/>
              <a:chExt cx="4892287" cy="1399530"/>
            </a:xfrm>
          </p:grpSpPr>
          <p:cxnSp>
            <p:nvCxnSpPr>
              <p:cNvPr id="45" name="AutoShape 30"/>
              <p:cNvCxnSpPr>
                <a:cxnSpLocks noChangeShapeType="1"/>
                <a:stCxn id="33" idx="0"/>
                <a:endCxn id="27" idx="4"/>
              </p:cNvCxnSpPr>
              <p:nvPr/>
            </p:nvCxnSpPr>
            <p:spPr bwMode="auto">
              <a:xfrm flipV="1">
                <a:off x="-223815" y="2987454"/>
                <a:ext cx="0" cy="866129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46" name="AutoShape 30"/>
              <p:cNvCxnSpPr>
                <a:cxnSpLocks noChangeShapeType="1"/>
                <a:stCxn id="33" idx="6"/>
                <a:endCxn id="28" idx="2"/>
              </p:cNvCxnSpPr>
              <p:nvPr/>
            </p:nvCxnSpPr>
            <p:spPr bwMode="auto">
              <a:xfrm>
                <a:off x="311120" y="4386982"/>
                <a:ext cx="4357352" cy="2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</p:grpSp>
        <p:cxnSp>
          <p:nvCxnSpPr>
            <p:cNvPr id="47" name="AutoShape 30"/>
            <p:cNvCxnSpPr>
              <a:cxnSpLocks noChangeShapeType="1"/>
              <a:stCxn id="30" idx="6"/>
              <a:endCxn id="32" idx="2"/>
            </p:cNvCxnSpPr>
            <p:nvPr/>
          </p:nvCxnSpPr>
          <p:spPr bwMode="auto">
            <a:xfrm>
              <a:off x="3917969" y="1377894"/>
              <a:ext cx="1055618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8" name="AutoShape 30"/>
            <p:cNvCxnSpPr>
              <a:cxnSpLocks noChangeShapeType="1"/>
              <a:stCxn id="30" idx="2"/>
              <a:endCxn id="34" idx="6"/>
            </p:cNvCxnSpPr>
            <p:nvPr/>
          </p:nvCxnSpPr>
          <p:spPr bwMode="auto">
            <a:xfrm flipH="1">
              <a:off x="615808" y="1377894"/>
              <a:ext cx="2232186" cy="0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370483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372290" y="295083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/>
              <a:t>Network structure</a:t>
            </a:r>
            <a:endParaRPr lang="en-US" sz="4400" b="1" dirty="0"/>
          </a:p>
        </p:txBody>
      </p:sp>
      <p:grpSp>
        <p:nvGrpSpPr>
          <p:cNvPr id="49" name="Group 48"/>
          <p:cNvGrpSpPr/>
          <p:nvPr/>
        </p:nvGrpSpPr>
        <p:grpSpPr>
          <a:xfrm>
            <a:off x="2892425" y="1857840"/>
            <a:ext cx="6531590" cy="4619160"/>
            <a:chOff x="1368425" y="1676400"/>
            <a:chExt cx="6788150" cy="4800600"/>
          </a:xfrm>
        </p:grpSpPr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3886200" y="35052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Julia</a:t>
              </a:r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7083425" y="16764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Ken</a:t>
              </a: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5943600" y="33528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Andrew</a:t>
              </a: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1368425" y="54102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Tom</a:t>
              </a: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7086600" y="54102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Alicia</a:t>
              </a:r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3886200" y="54102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Josh</a:t>
              </a: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3883025" y="16764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Roberto</a:t>
              </a:r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1368425" y="3505200"/>
              <a:ext cx="1069975" cy="10668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chemeClr val="tx1"/>
                  </a:solidFill>
                </a:rPr>
                <a:t>Johann</a:t>
              </a:r>
            </a:p>
          </p:txBody>
        </p:sp>
        <p:cxnSp>
          <p:nvCxnSpPr>
            <p:cNvPr id="35" name="AutoShape 30"/>
            <p:cNvCxnSpPr>
              <a:cxnSpLocks noChangeShapeType="1"/>
              <a:stCxn id="31" idx="1"/>
              <a:endCxn id="27" idx="5"/>
            </p:cNvCxnSpPr>
            <p:nvPr/>
          </p:nvCxnSpPr>
          <p:spPr bwMode="auto">
            <a:xfrm rot="16200000" flipV="1">
              <a:off x="5447507" y="3769518"/>
              <a:ext cx="1149350" cy="24431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6" name="AutoShape 30"/>
            <p:cNvCxnSpPr>
              <a:cxnSpLocks noChangeShapeType="1"/>
              <a:stCxn id="34" idx="6"/>
              <a:endCxn id="27" idx="2"/>
            </p:cNvCxnSpPr>
            <p:nvPr/>
          </p:nvCxnSpPr>
          <p:spPr bwMode="auto">
            <a:xfrm flipV="1">
              <a:off x="2438400" y="4038600"/>
              <a:ext cx="14478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7" name="AutoShape 30"/>
            <p:cNvCxnSpPr>
              <a:cxnSpLocks noChangeShapeType="1"/>
              <a:stCxn id="32" idx="6"/>
              <a:endCxn id="31" idx="2"/>
            </p:cNvCxnSpPr>
            <p:nvPr/>
          </p:nvCxnSpPr>
          <p:spPr bwMode="auto">
            <a:xfrm flipV="1">
              <a:off x="4956175" y="5943600"/>
              <a:ext cx="213042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38" name="Group 117"/>
            <p:cNvGrpSpPr>
              <a:grpSpLocks/>
            </p:cNvGrpSpPr>
            <p:nvPr/>
          </p:nvGrpSpPr>
          <p:grpSpPr bwMode="auto">
            <a:xfrm>
              <a:off x="4421188" y="3886200"/>
              <a:ext cx="1522412" cy="1525588"/>
              <a:chOff x="4115856" y="3196572"/>
              <a:chExt cx="1522944" cy="1524794"/>
            </a:xfrm>
          </p:grpSpPr>
          <p:cxnSp>
            <p:nvCxnSpPr>
              <p:cNvPr id="39" name="AutoShape 30"/>
              <p:cNvCxnSpPr>
                <a:cxnSpLocks noChangeShapeType="1"/>
                <a:stCxn id="27" idx="6"/>
                <a:endCxn id="29" idx="2"/>
              </p:cNvCxnSpPr>
              <p:nvPr/>
            </p:nvCxnSpPr>
            <p:spPr bwMode="auto">
              <a:xfrm flipV="1">
                <a:off x="4651899" y="3196572"/>
                <a:ext cx="986901" cy="152399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0" name="AutoShape 30"/>
              <p:cNvCxnSpPr>
                <a:cxnSpLocks noChangeShapeType="1"/>
                <a:stCxn id="27" idx="4"/>
                <a:endCxn id="32" idx="0"/>
              </p:cNvCxnSpPr>
              <p:nvPr/>
            </p:nvCxnSpPr>
            <p:spPr bwMode="auto">
              <a:xfrm rot="5400000">
                <a:off x="3697549" y="4301471"/>
                <a:ext cx="838202" cy="1588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1" name="Group 125"/>
            <p:cNvGrpSpPr>
              <a:grpSpLocks/>
            </p:cNvGrpSpPr>
            <p:nvPr/>
          </p:nvGrpSpPr>
          <p:grpSpPr bwMode="auto">
            <a:xfrm>
              <a:off x="6858000" y="2587625"/>
              <a:ext cx="763588" cy="2822575"/>
              <a:chOff x="6552529" y="1897342"/>
              <a:chExt cx="764520" cy="2823229"/>
            </a:xfrm>
          </p:grpSpPr>
          <p:cxnSp>
            <p:nvCxnSpPr>
              <p:cNvPr id="42" name="AutoShape 30"/>
              <p:cNvCxnSpPr>
                <a:cxnSpLocks noChangeShapeType="1"/>
                <a:stCxn id="29" idx="7"/>
                <a:endCxn id="28" idx="3"/>
              </p:cNvCxnSpPr>
              <p:nvPr/>
            </p:nvCxnSpPr>
            <p:spPr bwMode="auto">
              <a:xfrm rot="5400000" flipH="1" flipV="1">
                <a:off x="6282671" y="2167200"/>
                <a:ext cx="922059" cy="382344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43" name="AutoShape 30"/>
              <p:cNvCxnSpPr>
                <a:cxnSpLocks noChangeShapeType="1"/>
                <a:stCxn id="28" idx="4"/>
                <a:endCxn id="31" idx="0"/>
              </p:cNvCxnSpPr>
              <p:nvPr/>
            </p:nvCxnSpPr>
            <p:spPr bwMode="auto">
              <a:xfrm rot="16200000" flipH="1">
                <a:off x="5981700" y="3385221"/>
                <a:ext cx="2667000" cy="3699"/>
              </a:xfrm>
              <a:prstGeom prst="straightConnector1">
                <a:avLst/>
              </a:prstGeom>
              <a:noFill/>
              <a:ln w="762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</p:cxnSp>
        </p:grpSp>
        <p:grpSp>
          <p:nvGrpSpPr>
            <p:cNvPr id="44" name="Group 133"/>
            <p:cNvGrpSpPr>
              <a:grpSpLocks/>
            </p:cNvGrpSpPr>
            <p:nvPr/>
          </p:nvGrpSpPr>
          <p:grpSpPr bwMode="auto">
            <a:xfrm>
              <a:off x="4418013" y="2209800"/>
              <a:ext cx="2665412" cy="1295400"/>
              <a:chOff x="4112951" y="1520171"/>
              <a:chExt cx="2665150" cy="1295399"/>
            </a:xfrm>
          </p:grpSpPr>
          <p:cxnSp>
            <p:nvCxnSpPr>
              <p:cNvPr id="45" name="AutoShape 30"/>
              <p:cNvCxnSpPr>
                <a:cxnSpLocks noChangeShapeType="1"/>
                <a:stCxn id="33" idx="4"/>
                <a:endCxn id="27" idx="0"/>
              </p:cNvCxnSpPr>
              <p:nvPr/>
            </p:nvCxnSpPr>
            <p:spPr bwMode="auto">
              <a:xfrm rot="16200000" flipH="1">
                <a:off x="3733800" y="2432720"/>
                <a:ext cx="762001" cy="3699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46" name="AutoShape 30"/>
              <p:cNvCxnSpPr>
                <a:cxnSpLocks noChangeShapeType="1"/>
                <a:stCxn id="33" idx="6"/>
                <a:endCxn id="28" idx="2"/>
              </p:cNvCxnSpPr>
              <p:nvPr/>
            </p:nvCxnSpPr>
            <p:spPr bwMode="auto">
              <a:xfrm>
                <a:off x="4648200" y="1520171"/>
                <a:ext cx="2129901" cy="1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</p:grpSp>
        <p:cxnSp>
          <p:nvCxnSpPr>
            <p:cNvPr id="47" name="AutoShape 30"/>
            <p:cNvCxnSpPr>
              <a:cxnSpLocks noChangeShapeType="1"/>
              <a:stCxn id="30" idx="6"/>
              <a:endCxn id="32" idx="2"/>
            </p:cNvCxnSpPr>
            <p:nvPr/>
          </p:nvCxnSpPr>
          <p:spPr bwMode="auto">
            <a:xfrm>
              <a:off x="2438400" y="5943600"/>
              <a:ext cx="14478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8" name="AutoShape 30"/>
            <p:cNvCxnSpPr>
              <a:cxnSpLocks noChangeShapeType="1"/>
              <a:stCxn id="30" idx="0"/>
              <a:endCxn id="34" idx="4"/>
            </p:cNvCxnSpPr>
            <p:nvPr/>
          </p:nvCxnSpPr>
          <p:spPr bwMode="auto">
            <a:xfrm rot="5400000" flipH="1" flipV="1">
              <a:off x="1483519" y="4991894"/>
              <a:ext cx="838200" cy="1588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23811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2970213" y="152400"/>
            <a:ext cx="6248400" cy="11430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/>
              <a:t>Degree distribution</a:t>
            </a:r>
          </a:p>
        </p:txBody>
      </p:sp>
      <p:sp>
        <p:nvSpPr>
          <p:cNvPr id="62467" name="Text Box 4"/>
          <p:cNvSpPr txBox="1">
            <a:spLocks noChangeArrowheads="1"/>
          </p:cNvSpPr>
          <p:nvPr/>
        </p:nvSpPr>
        <p:spPr bwMode="auto">
          <a:xfrm>
            <a:off x="1618455" y="1544812"/>
            <a:ext cx="9296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dirty="0"/>
              <a:t>We can plot the degree distribution as a histogram</a:t>
            </a:r>
          </a:p>
        </p:txBody>
      </p:sp>
      <p:sp>
        <p:nvSpPr>
          <p:cNvPr id="62468" name="Text Box 14"/>
          <p:cNvSpPr txBox="1">
            <a:spLocks noChangeArrowheads="1"/>
          </p:cNvSpPr>
          <p:nvPr/>
        </p:nvSpPr>
        <p:spPr bwMode="auto">
          <a:xfrm>
            <a:off x="6934200" y="4851037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pic>
        <p:nvPicPr>
          <p:cNvPr id="62469" name="Picture 14" descr="Mutdeg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2260237"/>
            <a:ext cx="3600450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15" descr="Indeg.pd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2260237"/>
            <a:ext cx="3600450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1" name="Text Box 4"/>
          <p:cNvSpPr txBox="1">
            <a:spLocks noChangeArrowheads="1"/>
          </p:cNvSpPr>
          <p:nvPr/>
        </p:nvSpPr>
        <p:spPr bwMode="auto">
          <a:xfrm>
            <a:off x="2970213" y="5278076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In-degree</a:t>
            </a:r>
          </a:p>
        </p:txBody>
      </p:sp>
      <p:sp>
        <p:nvSpPr>
          <p:cNvPr id="62472" name="Text Box 4"/>
          <p:cNvSpPr txBox="1">
            <a:spLocks noChangeArrowheads="1"/>
          </p:cNvSpPr>
          <p:nvPr/>
        </p:nvSpPr>
        <p:spPr bwMode="auto">
          <a:xfrm>
            <a:off x="7391400" y="5278076"/>
            <a:ext cx="2971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Mutual degree</a:t>
            </a:r>
          </a:p>
        </p:txBody>
      </p:sp>
    </p:spTree>
    <p:extLst>
      <p:ext uri="{BB962C8B-B14F-4D97-AF65-F5344CB8AC3E}">
        <p14:creationId xmlns="" xmlns:p14="http://schemas.microsoft.com/office/powerpoint/2010/main" val="389954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2970213" y="152400"/>
            <a:ext cx="6248400" cy="11430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 dirty="0"/>
              <a:t>‘Average’ degree</a:t>
            </a:r>
          </a:p>
        </p:txBody>
      </p:sp>
      <p:sp>
        <p:nvSpPr>
          <p:cNvPr id="62467" name="Text Box 4"/>
          <p:cNvSpPr txBox="1">
            <a:spLocks noChangeArrowheads="1"/>
          </p:cNvSpPr>
          <p:nvPr/>
        </p:nvSpPr>
        <p:spPr bwMode="auto">
          <a:xfrm>
            <a:off x="2059214" y="1525127"/>
            <a:ext cx="7620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/>
              <a:t>Mean</a:t>
            </a:r>
            <a:r>
              <a:rPr lang="en-US" sz="2200" dirty="0"/>
              <a:t>: add up values and divide by number of values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 b="1" dirty="0"/>
              <a:t>Median</a:t>
            </a:r>
            <a:r>
              <a:rPr lang="en-US" sz="2200" dirty="0"/>
              <a:t>: sort values into order and pick middle one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 b="1" dirty="0"/>
              <a:t>Mode</a:t>
            </a:r>
            <a:r>
              <a:rPr lang="en-US" sz="2200" dirty="0"/>
              <a:t>: pick most frequent value</a:t>
            </a:r>
          </a:p>
        </p:txBody>
      </p:sp>
      <p:sp>
        <p:nvSpPr>
          <p:cNvPr id="62468" name="Text Box 14"/>
          <p:cNvSpPr txBox="1">
            <a:spLocks noChangeArrowheads="1"/>
          </p:cNvSpPr>
          <p:nvPr/>
        </p:nvSpPr>
        <p:spPr bwMode="auto">
          <a:xfrm>
            <a:off x="6934200" y="4851037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127937" y="3713588"/>
            <a:ext cx="295949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/>
              <a:t>Mean</a:t>
            </a:r>
            <a:r>
              <a:rPr lang="en-US" sz="2200" dirty="0"/>
              <a:t> = 4.3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 b="1" dirty="0"/>
              <a:t>Median</a:t>
            </a:r>
            <a:r>
              <a:rPr lang="en-US" sz="2200" dirty="0"/>
              <a:t> = 3 </a:t>
            </a:r>
          </a:p>
          <a:p>
            <a:pPr eaLnBrk="1" hangingPunct="1">
              <a:spcBef>
                <a:spcPct val="50000"/>
              </a:spcBef>
            </a:pPr>
            <a:r>
              <a:rPr lang="en-US" sz="2200" b="1" dirty="0"/>
              <a:t>Mode</a:t>
            </a:r>
            <a:r>
              <a:rPr lang="en-US" sz="2200" dirty="0"/>
              <a:t> = 2</a:t>
            </a:r>
          </a:p>
        </p:txBody>
      </p:sp>
      <p:pic>
        <p:nvPicPr>
          <p:cNvPr id="2" name="Picture 1" descr="graph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071" y="3383425"/>
            <a:ext cx="4572000" cy="29352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66440" y="6289565"/>
            <a:ext cx="10631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latin typeface="Arial"/>
                <a:cs typeface="Arial"/>
              </a:rPr>
              <a:t>degree</a:t>
            </a:r>
          </a:p>
        </p:txBody>
      </p:sp>
    </p:spTree>
    <p:extLst>
      <p:ext uri="{BB962C8B-B14F-4D97-AF65-F5344CB8AC3E}">
        <p14:creationId xmlns="" xmlns:p14="http://schemas.microsoft.com/office/powerpoint/2010/main" val="333944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378</Words>
  <Application>Microsoft Office PowerPoint</Application>
  <PresentationFormat>Custom</PresentationFormat>
  <Paragraphs>172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5</cp:revision>
  <dcterms:created xsi:type="dcterms:W3CDTF">2015-07-20T15:19:23Z</dcterms:created>
  <dcterms:modified xsi:type="dcterms:W3CDTF">2015-09-28T15:13:49Z</dcterms:modified>
</cp:coreProperties>
</file>